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303" r:id="rId3"/>
    <p:sldId id="292" r:id="rId4"/>
    <p:sldId id="318" r:id="rId5"/>
    <p:sldId id="319" r:id="rId6"/>
    <p:sldId id="329" r:id="rId7"/>
    <p:sldId id="310" r:id="rId8"/>
    <p:sldId id="286" r:id="rId9"/>
    <p:sldId id="322" r:id="rId10"/>
    <p:sldId id="266" r:id="rId11"/>
    <p:sldId id="267" r:id="rId12"/>
    <p:sldId id="311" r:id="rId13"/>
    <p:sldId id="296" r:id="rId14"/>
    <p:sldId id="312" r:id="rId15"/>
    <p:sldId id="300" r:id="rId16"/>
    <p:sldId id="313" r:id="rId17"/>
    <p:sldId id="297" r:id="rId18"/>
    <p:sldId id="325" r:id="rId19"/>
    <p:sldId id="326" r:id="rId20"/>
    <p:sldId id="305" r:id="rId21"/>
    <p:sldId id="328" r:id="rId22"/>
    <p:sldId id="327" r:id="rId23"/>
    <p:sldId id="324" r:id="rId24"/>
    <p:sldId id="290" r:id="rId25"/>
    <p:sldId id="263" r:id="rId26"/>
    <p:sldId id="320" r:id="rId27"/>
    <p:sldId id="280" r:id="rId28"/>
    <p:sldId id="330" r:id="rId29"/>
    <p:sldId id="315" r:id="rId30"/>
    <p:sldId id="331" r:id="rId31"/>
    <p:sldId id="316" r:id="rId32"/>
  </p:sldIdLst>
  <p:sldSz cx="12192000" cy="6858000"/>
  <p:notesSz cx="6858000" cy="9144000"/>
  <p:embeddedFontLst>
    <p:embeddedFont>
      <p:font typeface="Arial" panose="020B0604020202020204" pitchFamily="34" charset="0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D66FE"/>
    <a:srgbClr val="F9FF09"/>
    <a:srgbClr val="DBE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13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33F6-67C1-42DD-86EF-A6C48940A246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D6D01-25E0-4750-9097-2CB39C228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3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oup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F866E991-4FB0-4A7C-B057-5CB7A0E76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3" name="副Group 2">
            <a:extLst>
              <a:ext uri="{FF2B5EF4-FFF2-40B4-BE49-F238E27FC236}">
                <a16:creationId xmlns:a16="http://schemas.microsoft.com/office/drawing/2014/main" id="{24634CA6-ACF5-4A46-84AB-EB3839276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14CA4727-D19C-432C-8B7D-E035EFA5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1E3EC16A-DBB6-4CF8-A73C-13D47AF6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B8CE7BD2-39C5-4D39-96A7-89649E4F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558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23D32453-8574-4DF3-B006-C8232449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00BE3DD8-1913-40D7-AE4F-F24A70FEF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4004D89B-F083-41A0-A43E-EFF85FDD5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0440E-6E44-4F7C-A89A-ACA9AD20325B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34B44324-2F42-4B3F-8FA2-CE2AD8168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2FE98FD9-5C41-4559-B930-BF1B9CCA0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9A9F7-509E-44FE-990E-4BDABC366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8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isgo.com/%EB%B9%84%EB%8B%90%EB%A5%98/%EB%9D%BChttps:/blisgo.com/%EB%B9%84%EB%8B%90%EB%A5%98/%EB%9D%BC%EB%A9%B4-%EB%B4%89%EC%A7%80-%EC%9E%AC%ED%99%9C%EC%9A%A9/%EB%A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4BAB08-3116-4B4F-AF0A-7C4400086555}"/>
              </a:ext>
            </a:extLst>
          </p:cNvPr>
          <p:cNvGrpSpPr/>
          <p:nvPr/>
        </p:nvGrpSpPr>
        <p:grpSpPr>
          <a:xfrm>
            <a:off x="3027724" y="2596817"/>
            <a:ext cx="6136551" cy="1338828"/>
            <a:chOff x="905425" y="4475546"/>
            <a:chExt cx="8788441" cy="1338828"/>
          </a:xfrm>
        </p:grpSpPr>
        <p:sp>
          <p:nvSpPr>
            <p:cNvPr id="3" name="Group 2">
              <a:extLst>
                <a:ext uri="{FF2B5EF4-FFF2-40B4-BE49-F238E27FC236}">
                  <a16:creationId xmlns:a16="http://schemas.microsoft.com/office/drawing/2014/main" id="{90B97702-C94B-4AA0-9B67-4C6A5DF27CC2}"/>
                </a:ext>
              </a:extLst>
            </p:cNvPr>
            <p:cNvSpPr txBox="1"/>
            <p:nvPr/>
          </p:nvSpPr>
          <p:spPr>
            <a:xfrm>
              <a:off x="905425" y="4475546"/>
              <a:ext cx="878844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AI 2</a:t>
              </a:r>
              <a:r>
                <a:rPr lang="ko-KR" altLang="en-US" sz="6000" spc="-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차 프로젝트</a:t>
              </a:r>
              <a:endParaRPr lang="zh-CN" altLang="en-US" sz="6000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4" name="Group 3">
              <a:extLst>
                <a:ext uri="{FF2B5EF4-FFF2-40B4-BE49-F238E27FC236}">
                  <a16:creationId xmlns:a16="http://schemas.microsoft.com/office/drawing/2014/main" id="{C6A24100-1F5F-4962-BBA4-ECE9F5AEE56D}"/>
                </a:ext>
              </a:extLst>
            </p:cNvPr>
            <p:cNvSpPr txBox="1"/>
            <p:nvPr/>
          </p:nvSpPr>
          <p:spPr>
            <a:xfrm>
              <a:off x="1620907" y="5445042"/>
              <a:ext cx="7366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8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조 백승엽 최나영 이성빈 박주희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AA3D0D-BA75-4AF6-B092-CC222CB7D623}"/>
              </a:ext>
            </a:extLst>
          </p:cNvPr>
          <p:cNvGrpSpPr/>
          <p:nvPr/>
        </p:nvGrpSpPr>
        <p:grpSpPr>
          <a:xfrm>
            <a:off x="0" y="2440302"/>
            <a:ext cx="10174375" cy="1262922"/>
            <a:chOff x="-1126156" y="2440302"/>
            <a:chExt cx="10174375" cy="1262922"/>
          </a:xfrm>
        </p:grpSpPr>
        <p:cxnSp>
          <p:nvCxnSpPr>
            <p:cNvPr id="6" name="Group 5">
              <a:extLst>
                <a:ext uri="{FF2B5EF4-FFF2-40B4-BE49-F238E27FC236}">
                  <a16:creationId xmlns:a16="http://schemas.microsoft.com/office/drawing/2014/main" id="{4308657F-084B-4A23-BE10-F30A1BFEA7B8}"/>
                </a:ext>
              </a:extLst>
            </p:cNvPr>
            <p:cNvCxnSpPr>
              <a:cxnSpLocks/>
            </p:cNvCxnSpPr>
            <p:nvPr/>
          </p:nvCxnSpPr>
          <p:spPr>
            <a:xfrm>
              <a:off x="-1126156" y="2441360"/>
              <a:ext cx="1016427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roup 9">
              <a:extLst>
                <a:ext uri="{FF2B5EF4-FFF2-40B4-BE49-F238E27FC236}">
                  <a16:creationId xmlns:a16="http://schemas.microsoft.com/office/drawing/2014/main" id="{FF7B8BAE-8DDD-4430-9ECD-0EE4B34A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roup 29">
              <a:extLst>
                <a:ext uri="{FF2B5EF4-FFF2-40B4-BE49-F238E27FC236}">
                  <a16:creationId xmlns:a16="http://schemas.microsoft.com/office/drawing/2014/main" id="{36F5AC92-F5A7-4864-AC40-5974B2677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2017625" y="2729402"/>
            <a:ext cx="10174375" cy="1262922"/>
            <a:chOff x="-1126156" y="2440302"/>
            <a:chExt cx="10174375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>
              <a:off x="-1126156" y="2441360"/>
              <a:ext cx="1016427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8300CA-C8D0-467E-BD30-37B3EC3D7DFF}"/>
              </a:ext>
            </a:extLst>
          </p:cNvPr>
          <p:cNvGrpSpPr/>
          <p:nvPr/>
        </p:nvGrpSpPr>
        <p:grpSpPr>
          <a:xfrm>
            <a:off x="5084921" y="4974926"/>
            <a:ext cx="2065843" cy="394054"/>
            <a:chOff x="1131491" y="5506492"/>
            <a:chExt cx="2065843" cy="394054"/>
          </a:xfrm>
        </p:grpSpPr>
        <p:sp>
          <p:nvSpPr>
            <p:cNvPr id="52" name="Group: 圆角 51">
              <a:extLst>
                <a:ext uri="{FF2B5EF4-FFF2-40B4-BE49-F238E27FC236}">
                  <a16:creationId xmlns:a16="http://schemas.microsoft.com/office/drawing/2014/main" id="{AEE7A9A7-051D-48CF-91C3-4A9D5B443759}"/>
                </a:ext>
              </a:extLst>
            </p:cNvPr>
            <p:cNvSpPr/>
            <p:nvPr/>
          </p:nvSpPr>
          <p:spPr>
            <a:xfrm>
              <a:off x="1131491" y="5506492"/>
              <a:ext cx="2065843" cy="394054"/>
            </a:xfrm>
            <a:prstGeom prst="roundRect">
              <a:avLst>
                <a:gd name="adj" fmla="val 50000"/>
              </a:avLst>
            </a:prstGeom>
            <a:solidFill>
              <a:srgbClr val="2D66FE"/>
            </a:solidFill>
            <a:ln>
              <a:solidFill>
                <a:srgbClr val="2D6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E1A366-6C57-4DF2-A175-86C44388EE76}"/>
                </a:ext>
              </a:extLst>
            </p:cNvPr>
            <p:cNvGrpSpPr/>
            <p:nvPr/>
          </p:nvGrpSpPr>
          <p:grpSpPr>
            <a:xfrm>
              <a:off x="1133825" y="5544402"/>
              <a:ext cx="1957413" cy="323165"/>
              <a:chOff x="1104875" y="5544402"/>
              <a:chExt cx="1957413" cy="323165"/>
            </a:xfrm>
          </p:grpSpPr>
          <p:sp>
            <p:nvSpPr>
              <p:cNvPr id="53" name="Group 52">
                <a:extLst>
                  <a:ext uri="{FF2B5EF4-FFF2-40B4-BE49-F238E27FC236}">
                    <a16:creationId xmlns:a16="http://schemas.microsoft.com/office/drawing/2014/main" id="{E850AC45-6732-4C70-BA68-FF05B025D711}"/>
                  </a:ext>
                </a:extLst>
              </p:cNvPr>
              <p:cNvSpPr txBox="1"/>
              <p:nvPr/>
            </p:nvSpPr>
            <p:spPr>
              <a:xfrm>
                <a:off x="1104875" y="5544402"/>
                <a:ext cx="17915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0000500000000000000" pitchFamily="2" charset="-122"/>
                  </a:rPr>
                  <a:t>미니 프로젝트</a:t>
                </a:r>
                <a:endParaRPr lang="zh-CN" altLang="en-US" sz="1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endParaRPr>
              </a:p>
            </p:txBody>
          </p:sp>
          <p:sp>
            <p:nvSpPr>
              <p:cNvPr id="54" name="Group 53">
                <a:extLst>
                  <a:ext uri="{FF2B5EF4-FFF2-40B4-BE49-F238E27FC236}">
                    <a16:creationId xmlns:a16="http://schemas.microsoft.com/office/drawing/2014/main" id="{60E9800D-36AA-40D2-B5B0-4E756324ACB9}"/>
                  </a:ext>
                </a:extLst>
              </p:cNvPr>
              <p:cNvSpPr/>
              <p:nvPr/>
            </p:nvSpPr>
            <p:spPr>
              <a:xfrm>
                <a:off x="2806700" y="5575725"/>
                <a:ext cx="255588" cy="255588"/>
              </a:xfrm>
              <a:custGeom>
                <a:avLst/>
                <a:gdLst>
                  <a:gd name="connsiteX0" fmla="*/ 170790 w 406400"/>
                  <a:gd name="connsiteY0" fmla="*/ 90479 h 406400"/>
                  <a:gd name="connsiteX1" fmla="*/ 170931 w 406400"/>
                  <a:gd name="connsiteY1" fmla="*/ 153714 h 406400"/>
                  <a:gd name="connsiteX2" fmla="*/ 220523 w 406400"/>
                  <a:gd name="connsiteY2" fmla="*/ 203085 h 406400"/>
                  <a:gd name="connsiteX3" fmla="*/ 171152 w 406400"/>
                  <a:gd name="connsiteY3" fmla="*/ 252676 h 406400"/>
                  <a:gd name="connsiteX4" fmla="*/ 171293 w 406400"/>
                  <a:gd name="connsiteY4" fmla="*/ 315922 h 406400"/>
                  <a:gd name="connsiteX5" fmla="*/ 283763 w 406400"/>
                  <a:gd name="connsiteY5" fmla="*/ 202950 h 406400"/>
                  <a:gd name="connsiteX6" fmla="*/ 203200 w 406400"/>
                  <a:gd name="connsiteY6" fmla="*/ 0 h 406400"/>
                  <a:gd name="connsiteX7" fmla="*/ 406400 w 406400"/>
                  <a:gd name="connsiteY7" fmla="*/ 203200 h 406400"/>
                  <a:gd name="connsiteX8" fmla="*/ 203200 w 406400"/>
                  <a:gd name="connsiteY8" fmla="*/ 406400 h 406400"/>
                  <a:gd name="connsiteX9" fmla="*/ 0 w 406400"/>
                  <a:gd name="connsiteY9" fmla="*/ 203200 h 406400"/>
                  <a:gd name="connsiteX10" fmla="*/ 203200 w 406400"/>
                  <a:gd name="connsiteY10" fmla="*/ 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400" h="406400">
                    <a:moveTo>
                      <a:pt x="170790" y="90479"/>
                    </a:moveTo>
                    <a:lnTo>
                      <a:pt x="170931" y="153714"/>
                    </a:lnTo>
                    <a:lnTo>
                      <a:pt x="220523" y="203085"/>
                    </a:lnTo>
                    <a:lnTo>
                      <a:pt x="171152" y="252676"/>
                    </a:lnTo>
                    <a:lnTo>
                      <a:pt x="171293" y="315922"/>
                    </a:lnTo>
                    <a:lnTo>
                      <a:pt x="283763" y="202950"/>
                    </a:lnTo>
                    <a:close/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06804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1452034" y="5733288"/>
            <a:ext cx="93027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700" b="1" dirty="0" err="1">
                <a:solidFill>
                  <a:schemeClr val="dk1"/>
                </a:solidFill>
              </a:rPr>
              <a:t>이미</a:t>
            </a:r>
            <a:r>
              <a:rPr lang="en-US" sz="1700" b="1" dirty="0">
                <a:solidFill>
                  <a:schemeClr val="dk1"/>
                </a:solidFill>
              </a:rPr>
              <a:t> </a:t>
            </a:r>
            <a:r>
              <a:rPr lang="en-US" sz="1700" b="1" dirty="0" err="1">
                <a:solidFill>
                  <a:schemeClr val="dk1"/>
                </a:solidFill>
              </a:rPr>
              <a:t>각도</a:t>
            </a:r>
            <a:r>
              <a:rPr lang="en-US" sz="1700" b="1" dirty="0">
                <a:solidFill>
                  <a:schemeClr val="dk1"/>
                </a:solidFill>
              </a:rPr>
              <a:t> 및 </a:t>
            </a:r>
            <a:r>
              <a:rPr lang="en-US" sz="1700" b="1" dirty="0" err="1">
                <a:solidFill>
                  <a:schemeClr val="dk1"/>
                </a:solidFill>
              </a:rPr>
              <a:t>똑같은</a:t>
            </a:r>
            <a:r>
              <a:rPr lang="en-US" sz="1700" b="1" dirty="0">
                <a:solidFill>
                  <a:schemeClr val="dk1"/>
                </a:solidFill>
              </a:rPr>
              <a:t> </a:t>
            </a:r>
            <a:r>
              <a:rPr lang="en-US" sz="1700" b="1" dirty="0" err="1">
                <a:solidFill>
                  <a:schemeClr val="dk1"/>
                </a:solidFill>
              </a:rPr>
              <a:t>데이터가</a:t>
            </a:r>
            <a:r>
              <a:rPr lang="en-US" sz="1700" b="1" dirty="0">
                <a:solidFill>
                  <a:schemeClr val="dk1"/>
                </a:solidFill>
              </a:rPr>
              <a:t> </a:t>
            </a:r>
            <a:r>
              <a:rPr lang="en-US" sz="1700" b="1" dirty="0" err="1">
                <a:solidFill>
                  <a:schemeClr val="dk1"/>
                </a:solidFill>
              </a:rPr>
              <a:t>존재</a:t>
            </a:r>
            <a:r>
              <a:rPr lang="en-US" sz="1700" b="1" dirty="0">
                <a:solidFill>
                  <a:schemeClr val="dk1"/>
                </a:solidFill>
              </a:rPr>
              <a:t> (cardboard, paper, metal)</a:t>
            </a:r>
            <a:endParaRPr sz="1700" b="1" dirty="0"/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4987" y="1157605"/>
            <a:ext cx="8582025" cy="235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6DB17CB-1066-B35D-35E4-9CC401BC215E}"/>
              </a:ext>
            </a:extLst>
          </p:cNvPr>
          <p:cNvGrpSpPr/>
          <p:nvPr/>
        </p:nvGrpSpPr>
        <p:grpSpPr>
          <a:xfrm>
            <a:off x="832274" y="3716057"/>
            <a:ext cx="4351642" cy="1047850"/>
            <a:chOff x="1037191" y="3553497"/>
            <a:chExt cx="4351642" cy="1047850"/>
          </a:xfrm>
        </p:grpSpPr>
        <p:pic>
          <p:nvPicPr>
            <p:cNvPr id="195" name="Google Shape;195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7191" y="3553497"/>
              <a:ext cx="1397133" cy="10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14446" y="3553497"/>
              <a:ext cx="1397133" cy="10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91700" y="3553497"/>
              <a:ext cx="1397133" cy="1047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EE5B62-BCAD-036E-393E-20CB22E91404}"/>
              </a:ext>
            </a:extLst>
          </p:cNvPr>
          <p:cNvGrpSpPr/>
          <p:nvPr/>
        </p:nvGrpSpPr>
        <p:grpSpPr>
          <a:xfrm>
            <a:off x="5483624" y="4281076"/>
            <a:ext cx="4954597" cy="1201325"/>
            <a:chOff x="5718477" y="4230276"/>
            <a:chExt cx="4954597" cy="1201325"/>
          </a:xfrm>
        </p:grpSpPr>
        <p:pic>
          <p:nvPicPr>
            <p:cNvPr id="198" name="Google Shape;198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77672" y="4230276"/>
              <a:ext cx="1601773" cy="120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71301" y="4230276"/>
              <a:ext cx="1601773" cy="120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8477" y="4256103"/>
              <a:ext cx="1532897" cy="1149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roup 2">
            <a:extLst>
              <a:ext uri="{FF2B5EF4-FFF2-40B4-BE49-F238E27FC236}">
                <a16:creationId xmlns:a16="http://schemas.microsoft.com/office/drawing/2014/main" id="{75A79822-07CE-9235-B621-CAE566E3ACDC}"/>
              </a:ext>
            </a:extLst>
          </p:cNvPr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데이터 증강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</p:spTree>
  </p:cSld>
  <p:clrMapOvr>
    <a:masterClrMapping/>
  </p:clrMapOvr>
  <p:transition spd="slow" advClick="0" advTm="2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66FE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추가 수집 </a:t>
            </a:r>
            <a:endParaRPr sz="3000">
              <a:solidFill>
                <a:srgbClr val="2D66F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1444649" y="4286039"/>
            <a:ext cx="93027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쓰레기가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될 수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있는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구겨진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한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paper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존재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쿠킹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호일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쓰레기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)도 metal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존재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각도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똑같은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존재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(cardboard, paper, metal)</a:t>
            </a:r>
            <a:endParaRPr sz="1600" dirty="0"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쓰레기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부족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너무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포함</a:t>
            </a:r>
            <a:endParaRPr sz="1600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52A2F94-4F69-C8F6-8409-11768F151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710278"/>
              </p:ext>
            </p:extLst>
          </p:nvPr>
        </p:nvGraphicFramePr>
        <p:xfrm>
          <a:off x="301975" y="1186794"/>
          <a:ext cx="11588048" cy="2643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7012">
                  <a:extLst>
                    <a:ext uri="{9D8B030D-6E8A-4147-A177-3AD203B41FA5}">
                      <a16:colId xmlns:a16="http://schemas.microsoft.com/office/drawing/2014/main" val="2526604652"/>
                    </a:ext>
                  </a:extLst>
                </a:gridCol>
                <a:gridCol w="2897012">
                  <a:extLst>
                    <a:ext uri="{9D8B030D-6E8A-4147-A177-3AD203B41FA5}">
                      <a16:colId xmlns:a16="http://schemas.microsoft.com/office/drawing/2014/main" val="1643370022"/>
                    </a:ext>
                  </a:extLst>
                </a:gridCol>
                <a:gridCol w="2897012">
                  <a:extLst>
                    <a:ext uri="{9D8B030D-6E8A-4147-A177-3AD203B41FA5}">
                      <a16:colId xmlns:a16="http://schemas.microsoft.com/office/drawing/2014/main" val="2736338260"/>
                    </a:ext>
                  </a:extLst>
                </a:gridCol>
                <a:gridCol w="2897012">
                  <a:extLst>
                    <a:ext uri="{9D8B030D-6E8A-4147-A177-3AD203B41FA5}">
                      <a16:colId xmlns:a16="http://schemas.microsoft.com/office/drawing/2014/main" val="1095595161"/>
                    </a:ext>
                  </a:extLst>
                </a:gridCol>
              </a:tblGrid>
              <a:tr h="52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출처</a:t>
                      </a:r>
                    </a:p>
                  </a:txBody>
                  <a:tcPr marL="130366" marR="130366" marT="65183" marB="651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카테고리</a:t>
                      </a:r>
                    </a:p>
                  </a:txBody>
                  <a:tcPr marL="130366" marR="130366" marT="65183" marB="651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정보</a:t>
                      </a:r>
                    </a:p>
                  </a:txBody>
                  <a:tcPr marL="130366" marR="130366" marT="65183" marB="651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수</a:t>
                      </a:r>
                    </a:p>
                  </a:txBody>
                  <a:tcPr marL="130366" marR="130366" marT="65183" marB="65183" anchor="ctr"/>
                </a:tc>
                <a:extLst>
                  <a:ext uri="{0D108BD9-81ED-4DB2-BD59-A6C34878D82A}">
                    <a16:rowId xmlns:a16="http://schemas.microsoft.com/office/drawing/2014/main" val="924233202"/>
                  </a:ext>
                </a:extLst>
              </a:tr>
              <a:tr h="52870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git-hub</a:t>
                      </a:r>
                      <a:endParaRPr lang="en-US" altLang="ko-KR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 err="1"/>
                        <a:t>gibiee</a:t>
                      </a:r>
                      <a:r>
                        <a:rPr lang="en-US" altLang="ko-KR" sz="1600" u="none" strike="noStrike" cap="none" dirty="0"/>
                        <a:t>/</a:t>
                      </a:r>
                      <a:r>
                        <a:rPr lang="en-US" altLang="ko-KR" sz="1600" u="none" strike="noStrike" cap="none" dirty="0" err="1"/>
                        <a:t>Trash_Classification</a:t>
                      </a:r>
                      <a:endParaRPr lang="en-US" altLang="ko-KR" sz="16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+</a:t>
                      </a:r>
                      <a:endParaRPr lang="en-US" altLang="ko-KR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AI hub</a:t>
                      </a:r>
                      <a:endParaRPr lang="en-US" altLang="ko-KR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u="none" strike="noStrike" cap="none" dirty="0"/>
                        <a:t>생활 폐기물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+</a:t>
                      </a:r>
                      <a:endParaRPr lang="ko-KR" altLang="en-US"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/>
                        <a:t>Auto </a:t>
                      </a:r>
                      <a:r>
                        <a:rPr lang="en-US" altLang="ko-KR" sz="1600" u="none" strike="noStrike" cap="none" dirty="0" err="1"/>
                        <a:t>Clawler</a:t>
                      </a:r>
                      <a:endParaRPr lang="en-US" altLang="ko-KR" sz="1600" u="none" strike="noStrike" cap="none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marL="98381" marR="98381" marT="49190" marB="491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Waste / </a:t>
                      </a:r>
                      <a:r>
                        <a:rPr lang="ko-KR" altLang="en-US" sz="1600" dirty="0"/>
                        <a:t>일반 쓰레기</a:t>
                      </a:r>
                    </a:p>
                  </a:txBody>
                  <a:tcPr marL="130366" marR="130366" marT="65183" marB="65183"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각각 다름 </a:t>
                      </a:r>
                      <a:r>
                        <a:rPr lang="en-US" altLang="ko-KR" sz="1600" dirty="0"/>
                        <a:t>/ jpg</a:t>
                      </a:r>
                      <a:endParaRPr lang="ko-KR" altLang="en-US" sz="1600" dirty="0"/>
                    </a:p>
                  </a:txBody>
                  <a:tcPr marL="98381" marR="98381" marT="49190" marB="491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1350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 marL="130366" marR="130366" marT="65183" marB="65183" anchor="ctr"/>
                </a:tc>
                <a:extLst>
                  <a:ext uri="{0D108BD9-81ED-4DB2-BD59-A6C34878D82A}">
                    <a16:rowId xmlns:a16="http://schemas.microsoft.com/office/drawing/2014/main" val="4066920447"/>
                  </a:ext>
                </a:extLst>
              </a:tr>
              <a:tr h="5287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Recycle / </a:t>
                      </a:r>
                      <a:r>
                        <a:rPr lang="ko-KR" altLang="en-US" sz="1600" dirty="0"/>
                        <a:t>재활용</a:t>
                      </a:r>
                    </a:p>
                  </a:txBody>
                  <a:tcPr marL="130366" marR="130366" marT="65183" marB="6518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1356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 marL="130366" marR="130366" marT="65183" marB="65183" anchor="ctr"/>
                </a:tc>
                <a:extLst>
                  <a:ext uri="{0D108BD9-81ED-4DB2-BD59-A6C34878D82A}">
                    <a16:rowId xmlns:a16="http://schemas.microsoft.com/office/drawing/2014/main" val="2016206315"/>
                  </a:ext>
                </a:extLst>
              </a:tr>
              <a:tr h="5287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Paper / </a:t>
                      </a:r>
                      <a:r>
                        <a:rPr lang="ko-KR" altLang="en-US" sz="1600" dirty="0"/>
                        <a:t>종이</a:t>
                      </a:r>
                    </a:p>
                  </a:txBody>
                  <a:tcPr marL="130366" marR="130366" marT="65183" marB="6518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1134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 marL="130366" marR="130366" marT="65183" marB="65183" anchor="ctr"/>
                </a:tc>
                <a:extLst>
                  <a:ext uri="{0D108BD9-81ED-4DB2-BD59-A6C34878D82A}">
                    <a16:rowId xmlns:a16="http://schemas.microsoft.com/office/drawing/2014/main" val="764052388"/>
                  </a:ext>
                </a:extLst>
              </a:tr>
              <a:tr h="5287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Call waste / </a:t>
                      </a:r>
                      <a:r>
                        <a:rPr lang="ko-KR" altLang="en-US" sz="1600" dirty="0"/>
                        <a:t>폐기물</a:t>
                      </a:r>
                    </a:p>
                  </a:txBody>
                  <a:tcPr marL="130366" marR="130366" marT="65183" marB="6518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1375</a:t>
                      </a:r>
                      <a:r>
                        <a:rPr lang="ko-KR" altLang="en-US" sz="1600" dirty="0"/>
                        <a:t>개</a:t>
                      </a:r>
                    </a:p>
                  </a:txBody>
                  <a:tcPr marL="130366" marR="130366" marT="65183" marB="65183" anchor="ctr"/>
                </a:tc>
                <a:extLst>
                  <a:ext uri="{0D108BD9-81ED-4DB2-BD59-A6C34878D82A}">
                    <a16:rowId xmlns:a16="http://schemas.microsoft.com/office/drawing/2014/main" val="12325497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Click="0" advTm="2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955423" y="2143890"/>
            <a:ext cx="61365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CNN</a:t>
            </a:r>
            <a:endParaRPr lang="zh-CN" altLang="en-US" sz="66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0BE59C38-0D67-4020-B350-57D13C90B3D8}"/>
              </a:ext>
            </a:extLst>
          </p:cNvPr>
          <p:cNvSpPr txBox="1"/>
          <p:nvPr/>
        </p:nvSpPr>
        <p:spPr>
          <a:xfrm>
            <a:off x="1715931" y="4385562"/>
            <a:ext cx="514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6D389A-525F-2662-5B2E-A8E8DB0F9C16}"/>
              </a:ext>
            </a:extLst>
          </p:cNvPr>
          <p:cNvSpPr txBox="1"/>
          <p:nvPr/>
        </p:nvSpPr>
        <p:spPr>
          <a:xfrm>
            <a:off x="1764612" y="3536736"/>
            <a:ext cx="611722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손실도 </a:t>
            </a:r>
            <a:r>
              <a:rPr lang="en-US" altLang="ko-KR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endParaRPr lang="pt-BR" altLang="zh-CN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909462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CNN </a:t>
            </a:r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결과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98E77-D960-B1B9-5D80-BD91CEB7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9164"/>
            <a:ext cx="5226034" cy="35079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0549E7-1CB0-9BDB-B100-B50AFE92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074" y="5122151"/>
            <a:ext cx="4037466" cy="42203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89F8B6-D33B-3BB5-3482-F88B713D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53" y="1416149"/>
            <a:ext cx="5113463" cy="39170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C13084-B00E-51A2-38E6-36EA809D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5" y="5197873"/>
            <a:ext cx="2733910" cy="27059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884B737-F542-25C0-AD4C-14B66D753ECB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6345795" y="5333169"/>
            <a:ext cx="532279" cy="0"/>
          </a:xfrm>
          <a:prstGeom prst="straightConnector1">
            <a:avLst/>
          </a:prstGeom>
          <a:ln w="12700">
            <a:solidFill>
              <a:srgbClr val="2D66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58418"/>
      </p:ext>
    </p:extLst>
  </p:cSld>
  <p:clrMapOvr>
    <a:masterClrMapping/>
  </p:clrMapOvr>
  <p:transition spd="slow" advClick="0" advTm="2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955423" y="2143890"/>
            <a:ext cx="613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Mobilenet_V2</a:t>
            </a:r>
            <a:endParaRPr lang="zh-CN" altLang="en-US" sz="54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Group 28">
            <a:extLst>
              <a:ext uri="{FF2B5EF4-FFF2-40B4-BE49-F238E27FC236}">
                <a16:creationId xmlns:a16="http://schemas.microsoft.com/office/drawing/2014/main" id="{AD0D96E6-3B8E-6A69-FE00-B4CD6ABA393A}"/>
              </a:ext>
            </a:extLst>
          </p:cNvPr>
          <p:cNvSpPr txBox="1"/>
          <p:nvPr/>
        </p:nvSpPr>
        <p:spPr>
          <a:xfrm>
            <a:off x="1715931" y="4385562"/>
            <a:ext cx="514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D61F2C-1C5B-0710-DF67-9424EF47F9A4}"/>
              </a:ext>
            </a:extLst>
          </p:cNvPr>
          <p:cNvSpPr txBox="1"/>
          <p:nvPr/>
        </p:nvSpPr>
        <p:spPr>
          <a:xfrm>
            <a:off x="1764612" y="3536736"/>
            <a:ext cx="611722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손실도 </a:t>
            </a:r>
            <a:r>
              <a:rPr lang="en-US" altLang="ko-KR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endParaRPr lang="pt-BR" altLang="zh-CN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37000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4927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Mobilenet_V2</a:t>
            </a:r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 결과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E950A1-B8B3-68FD-20E3-C5E7F94E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9" y="1007132"/>
            <a:ext cx="5025832" cy="4584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C7F273-1A44-8CCE-3895-3F550C4A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33" y="1007131"/>
            <a:ext cx="5786294" cy="3765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8C49D2-3D0C-D608-1C80-622A7768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604" y="4942446"/>
            <a:ext cx="4260767" cy="43945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76B041-5332-69D2-6E65-192E9C4B3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772" y="5028094"/>
            <a:ext cx="2565348" cy="2681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8169B3-10E0-1400-F2F4-B47272C9F50B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5767120" y="5162172"/>
            <a:ext cx="780484" cy="0"/>
          </a:xfrm>
          <a:prstGeom prst="straightConnector1">
            <a:avLst/>
          </a:prstGeom>
          <a:ln w="28575">
            <a:solidFill>
              <a:srgbClr val="2D66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89034"/>
      </p:ext>
    </p:extLst>
  </p:cSld>
  <p:clrMapOvr>
    <a:masterClrMapping/>
  </p:clrMapOvr>
  <p:transition spd="slow" advClick="0" advTm="2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955423" y="2143890"/>
            <a:ext cx="613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VGG16</a:t>
            </a:r>
            <a:endParaRPr lang="zh-CN" altLang="en-US" sz="54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0BE59C38-0D67-4020-B350-57D13C90B3D8}"/>
              </a:ext>
            </a:extLst>
          </p:cNvPr>
          <p:cNvSpPr txBox="1"/>
          <p:nvPr/>
        </p:nvSpPr>
        <p:spPr>
          <a:xfrm>
            <a:off x="1764612" y="4711196"/>
            <a:ext cx="514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3AF44C-1950-ED2C-7895-D5199EE76E59}"/>
              </a:ext>
            </a:extLst>
          </p:cNvPr>
          <p:cNvSpPr txBox="1"/>
          <p:nvPr/>
        </p:nvSpPr>
        <p:spPr>
          <a:xfrm>
            <a:off x="1764612" y="3536736"/>
            <a:ext cx="611722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손실도 </a:t>
            </a:r>
            <a:r>
              <a:rPr lang="en-US" altLang="ko-KR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endParaRPr lang="pt-BR" altLang="zh-CN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54434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5" y="238155"/>
            <a:ext cx="5371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VGG16 </a:t>
            </a:r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결과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C618E5-C718-3E26-66C8-4D83A7D6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3" y="1346107"/>
            <a:ext cx="5154339" cy="34182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34C0A1-6C69-9A5F-A956-DB6CCDC2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6107"/>
            <a:ext cx="5395947" cy="3580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AC8FEB-F18C-38AF-9E19-61EB35D6F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383"/>
          <a:stretch/>
        </p:blipFill>
        <p:spPr>
          <a:xfrm>
            <a:off x="6722174" y="5094622"/>
            <a:ext cx="4207368" cy="41727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D0B319-F276-77E2-4ECB-D664EE3B1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947" y="5140674"/>
            <a:ext cx="2783052" cy="32516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BCC6E47-B937-7E5A-82AD-21A38E6DEAD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6095999" y="5303258"/>
            <a:ext cx="626175" cy="0"/>
          </a:xfrm>
          <a:prstGeom prst="straightConnector1">
            <a:avLst/>
          </a:prstGeom>
          <a:ln w="19050">
            <a:solidFill>
              <a:srgbClr val="2D66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00179"/>
      </p:ext>
    </p:extLst>
  </p:cSld>
  <p:clrMapOvr>
    <a:masterClrMapping/>
  </p:clrMapOvr>
  <p:transition spd="slow" advClick="0" advTm="2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955423" y="2143890"/>
            <a:ext cx="613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VGG19</a:t>
            </a:r>
            <a:endParaRPr lang="zh-CN" altLang="en-US" sz="54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0BE59C38-0D67-4020-B350-57D13C90B3D8}"/>
              </a:ext>
            </a:extLst>
          </p:cNvPr>
          <p:cNvSpPr txBox="1"/>
          <p:nvPr/>
        </p:nvSpPr>
        <p:spPr>
          <a:xfrm>
            <a:off x="1764612" y="4711196"/>
            <a:ext cx="514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3AF44C-1950-ED2C-7895-D5199EE76E59}"/>
              </a:ext>
            </a:extLst>
          </p:cNvPr>
          <p:cNvSpPr txBox="1"/>
          <p:nvPr/>
        </p:nvSpPr>
        <p:spPr>
          <a:xfrm>
            <a:off x="1764612" y="3536736"/>
            <a:ext cx="6117220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손실도 </a:t>
            </a:r>
            <a:r>
              <a:rPr lang="en-US" altLang="ko-KR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endParaRPr lang="pt-BR" altLang="zh-CN" sz="2000" spc="6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2009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5" y="238155"/>
            <a:ext cx="5371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VGG19 </a:t>
            </a:r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결과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F7207A-7358-741C-4E46-21C21413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7" y="1444262"/>
            <a:ext cx="5227513" cy="3821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833027-EFBC-AA0A-267E-140A5294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" t="701" r="28152" b="21736"/>
          <a:stretch/>
        </p:blipFill>
        <p:spPr>
          <a:xfrm>
            <a:off x="5878284" y="1444262"/>
            <a:ext cx="5556291" cy="3658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80347-2771-1444-7DE8-0F3C731D5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03" t="91158" r="37470" b="5620"/>
          <a:stretch/>
        </p:blipFill>
        <p:spPr>
          <a:xfrm>
            <a:off x="6809085" y="5413738"/>
            <a:ext cx="4087071" cy="3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4938"/>
      </p:ext>
    </p:extLst>
  </p:cSld>
  <p:clrMapOvr>
    <a:masterClrMapping/>
  </p:clrMapOvr>
  <p:transition spd="slow" advClick="0" advTm="2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1F1BFC-6DC7-47AD-B953-7B2B6DDFCDB4}"/>
              </a:ext>
            </a:extLst>
          </p:cNvPr>
          <p:cNvGrpSpPr/>
          <p:nvPr/>
        </p:nvGrpSpPr>
        <p:grpSpPr>
          <a:xfrm>
            <a:off x="21842" y="8389"/>
            <a:ext cx="12192000" cy="6858000"/>
            <a:chOff x="0" y="0"/>
            <a:chExt cx="12192000" cy="6858000"/>
          </a:xfrm>
        </p:grpSpPr>
        <p:pic>
          <p:nvPicPr>
            <p:cNvPr id="64" name="Group 63">
              <a:extLst>
                <a:ext uri="{FF2B5EF4-FFF2-40B4-BE49-F238E27FC236}">
                  <a16:creationId xmlns:a16="http://schemas.microsoft.com/office/drawing/2014/main" id="{CD4B4155-955C-47FD-BA42-B0CCAB53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5" name="Group 64">
              <a:extLst>
                <a:ext uri="{FF2B5EF4-FFF2-40B4-BE49-F238E27FC236}">
                  <a16:creationId xmlns:a16="http://schemas.microsoft.com/office/drawing/2014/main" id="{C0184844-5F64-4788-8BB8-D86D33C41F7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AA3D0D-BA75-4AF6-B092-CC222CB7D623}"/>
              </a:ext>
            </a:extLst>
          </p:cNvPr>
          <p:cNvGrpSpPr/>
          <p:nvPr/>
        </p:nvGrpSpPr>
        <p:grpSpPr>
          <a:xfrm rot="5400000">
            <a:off x="737559" y="1729049"/>
            <a:ext cx="4508229" cy="1050130"/>
            <a:chOff x="3626469" y="2440302"/>
            <a:chExt cx="5421750" cy="1262922"/>
          </a:xfrm>
        </p:grpSpPr>
        <p:cxnSp>
          <p:nvCxnSpPr>
            <p:cNvPr id="6" name="Group 5">
              <a:extLst>
                <a:ext uri="{FF2B5EF4-FFF2-40B4-BE49-F238E27FC236}">
                  <a16:creationId xmlns:a16="http://schemas.microsoft.com/office/drawing/2014/main" id="{4308657F-084B-4A23-BE10-F30A1BFEA7B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32296" y="-264467"/>
              <a:ext cx="0" cy="5411653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roup 9">
              <a:extLst>
                <a:ext uri="{FF2B5EF4-FFF2-40B4-BE49-F238E27FC236}">
                  <a16:creationId xmlns:a16="http://schemas.microsoft.com/office/drawing/2014/main" id="{FF7B8BAE-8DDD-4430-9ECD-0EE4B34A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roup 29">
              <a:extLst>
                <a:ext uri="{FF2B5EF4-FFF2-40B4-BE49-F238E27FC236}">
                  <a16:creationId xmlns:a16="http://schemas.microsoft.com/office/drawing/2014/main" id="{36F5AC92-F5A7-4864-AC40-5974B2677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rot="5400000" flipH="1" flipV="1">
            <a:off x="155165" y="3736816"/>
            <a:ext cx="5192239" cy="1050130"/>
            <a:chOff x="2803855" y="2440302"/>
            <a:chExt cx="6244364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20987" y="-675771"/>
              <a:ext cx="0" cy="623426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roup 30">
            <a:extLst>
              <a:ext uri="{FF2B5EF4-FFF2-40B4-BE49-F238E27FC236}">
                <a16:creationId xmlns:a16="http://schemas.microsoft.com/office/drawing/2014/main" id="{68A2D04F-9FBD-48EF-A620-704F3D6D20F5}"/>
              </a:ext>
            </a:extLst>
          </p:cNvPr>
          <p:cNvSpPr txBox="1"/>
          <p:nvPr/>
        </p:nvSpPr>
        <p:spPr>
          <a:xfrm>
            <a:off x="2458267" y="2054476"/>
            <a:ext cx="861774" cy="20411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목차</a:t>
            </a:r>
            <a:endParaRPr lang="zh-CN" altLang="en-US" sz="44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D20CC2-EDD3-468E-9377-0CD849799482}"/>
              </a:ext>
            </a:extLst>
          </p:cNvPr>
          <p:cNvGrpSpPr>
            <a:grpSpLocks/>
          </p:cNvGrpSpPr>
          <p:nvPr/>
        </p:nvGrpSpPr>
        <p:grpSpPr>
          <a:xfrm>
            <a:off x="5789934" y="732493"/>
            <a:ext cx="4740255" cy="3795939"/>
            <a:chOff x="6436732" y="1625846"/>
            <a:chExt cx="3983620" cy="3795939"/>
          </a:xfrm>
        </p:grpSpPr>
        <p:sp>
          <p:nvSpPr>
            <p:cNvPr id="33" name="Group 32">
              <a:extLst>
                <a:ext uri="{FF2B5EF4-FFF2-40B4-BE49-F238E27FC236}">
                  <a16:creationId xmlns:a16="http://schemas.microsoft.com/office/drawing/2014/main" id="{D0B21A88-AA9F-4BAC-AEC1-C260C5F4C226}"/>
                </a:ext>
              </a:extLst>
            </p:cNvPr>
            <p:cNvSpPr txBox="1"/>
            <p:nvPr/>
          </p:nvSpPr>
          <p:spPr>
            <a:xfrm>
              <a:off x="7446764" y="1636256"/>
              <a:ext cx="2954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Intro</a:t>
              </a:r>
            </a:p>
          </p:txBody>
        </p:sp>
        <p:sp>
          <p:nvSpPr>
            <p:cNvPr id="34" name="Group 33">
              <a:extLst>
                <a:ext uri="{FF2B5EF4-FFF2-40B4-BE49-F238E27FC236}">
                  <a16:creationId xmlns:a16="http://schemas.microsoft.com/office/drawing/2014/main" id="{E6D14AFC-FA55-4C92-90E8-D618D9AF2F3C}"/>
                </a:ext>
              </a:extLst>
            </p:cNvPr>
            <p:cNvSpPr txBox="1"/>
            <p:nvPr/>
          </p:nvSpPr>
          <p:spPr>
            <a:xfrm>
              <a:off x="7465757" y="2006824"/>
              <a:ext cx="2954595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WHY &amp; NEED</a:t>
              </a:r>
              <a:endParaRPr lang="zh-CN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35" name="Group 34">
              <a:extLst>
                <a:ext uri="{FF2B5EF4-FFF2-40B4-BE49-F238E27FC236}">
                  <a16:creationId xmlns:a16="http://schemas.microsoft.com/office/drawing/2014/main" id="{4883FD93-45A2-46BA-B0BC-74D8ABB44374}"/>
                </a:ext>
              </a:extLst>
            </p:cNvPr>
            <p:cNvSpPr txBox="1"/>
            <p:nvPr/>
          </p:nvSpPr>
          <p:spPr>
            <a:xfrm>
              <a:off x="6436732" y="1625846"/>
              <a:ext cx="8067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4000" i="1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01</a:t>
              </a:r>
              <a:endParaRPr lang="zh-CN" altLang="en-US" sz="4000" i="1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52" name="Group 33">
              <a:extLst>
                <a:ext uri="{FF2B5EF4-FFF2-40B4-BE49-F238E27FC236}">
                  <a16:creationId xmlns:a16="http://schemas.microsoft.com/office/drawing/2014/main" id="{64745169-92D0-BDAE-052F-865FB47047D6}"/>
                </a:ext>
              </a:extLst>
            </p:cNvPr>
            <p:cNvSpPr txBox="1"/>
            <p:nvPr/>
          </p:nvSpPr>
          <p:spPr>
            <a:xfrm>
              <a:off x="7465755" y="5047900"/>
              <a:ext cx="2954595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시각화 및 비교</a:t>
              </a:r>
              <a:endParaRPr lang="zh-CN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B6B810-54E2-4A05-ADC1-A033D9B5A7AE}"/>
              </a:ext>
            </a:extLst>
          </p:cNvPr>
          <p:cNvGrpSpPr>
            <a:grpSpLocks/>
          </p:cNvGrpSpPr>
          <p:nvPr/>
        </p:nvGrpSpPr>
        <p:grpSpPr>
          <a:xfrm>
            <a:off x="5789936" y="1790911"/>
            <a:ext cx="4740255" cy="1561973"/>
            <a:chOff x="6436731" y="2671239"/>
            <a:chExt cx="3983619" cy="1561973"/>
          </a:xfrm>
        </p:grpSpPr>
        <p:sp>
          <p:nvSpPr>
            <p:cNvPr id="37" name="Group 36">
              <a:extLst>
                <a:ext uri="{FF2B5EF4-FFF2-40B4-BE49-F238E27FC236}">
                  <a16:creationId xmlns:a16="http://schemas.microsoft.com/office/drawing/2014/main" id="{1D283028-9EF7-4492-B201-C01A79CF8758}"/>
                </a:ext>
              </a:extLst>
            </p:cNvPr>
            <p:cNvSpPr txBox="1"/>
            <p:nvPr/>
          </p:nvSpPr>
          <p:spPr>
            <a:xfrm>
              <a:off x="7446761" y="2728282"/>
              <a:ext cx="2954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데이터 및 모델</a:t>
              </a:r>
              <a:endParaRPr lang="zh-CN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38" name="Group 37">
              <a:extLst>
                <a:ext uri="{FF2B5EF4-FFF2-40B4-BE49-F238E27FC236}">
                  <a16:creationId xmlns:a16="http://schemas.microsoft.com/office/drawing/2014/main" id="{C883677A-F519-48AF-A49D-C97422D3FE03}"/>
                </a:ext>
              </a:extLst>
            </p:cNvPr>
            <p:cNvSpPr txBox="1"/>
            <p:nvPr/>
          </p:nvSpPr>
          <p:spPr>
            <a:xfrm>
              <a:off x="7465755" y="3068598"/>
              <a:ext cx="2954595" cy="116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CNN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Mobilenet_V2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VGG16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VGG19</a:t>
              </a:r>
              <a:endParaRPr lang="zh-CN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39" name="Group 38">
              <a:extLst>
                <a:ext uri="{FF2B5EF4-FFF2-40B4-BE49-F238E27FC236}">
                  <a16:creationId xmlns:a16="http://schemas.microsoft.com/office/drawing/2014/main" id="{D328CB3E-F200-44AA-B3E0-33C9FA66D6DB}"/>
                </a:ext>
              </a:extLst>
            </p:cNvPr>
            <p:cNvSpPr txBox="1"/>
            <p:nvPr/>
          </p:nvSpPr>
          <p:spPr>
            <a:xfrm>
              <a:off x="6436731" y="2671239"/>
              <a:ext cx="8067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4000" i="1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02</a:t>
              </a:r>
              <a:endParaRPr lang="zh-CN" altLang="en-US" sz="4000" i="1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0902B0-CFAC-451F-86A0-A65486BD0659}"/>
              </a:ext>
            </a:extLst>
          </p:cNvPr>
          <p:cNvGrpSpPr>
            <a:grpSpLocks/>
          </p:cNvGrpSpPr>
          <p:nvPr/>
        </p:nvGrpSpPr>
        <p:grpSpPr>
          <a:xfrm>
            <a:off x="5789932" y="3662513"/>
            <a:ext cx="4717656" cy="707886"/>
            <a:chOff x="6436731" y="4017182"/>
            <a:chExt cx="3964629" cy="707886"/>
          </a:xfrm>
        </p:grpSpPr>
        <p:sp>
          <p:nvSpPr>
            <p:cNvPr id="49" name="Group 48">
              <a:extLst>
                <a:ext uri="{FF2B5EF4-FFF2-40B4-BE49-F238E27FC236}">
                  <a16:creationId xmlns:a16="http://schemas.microsoft.com/office/drawing/2014/main" id="{D58507DA-DFB3-4CB2-AFA9-B456216EAE63}"/>
                </a:ext>
              </a:extLst>
            </p:cNvPr>
            <p:cNvSpPr txBox="1"/>
            <p:nvPr/>
          </p:nvSpPr>
          <p:spPr>
            <a:xfrm>
              <a:off x="7446764" y="4086536"/>
              <a:ext cx="2954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혼돈행렬</a:t>
              </a:r>
              <a:endParaRPr lang="zh-CN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56" name="Group 55">
              <a:extLst>
                <a:ext uri="{FF2B5EF4-FFF2-40B4-BE49-F238E27FC236}">
                  <a16:creationId xmlns:a16="http://schemas.microsoft.com/office/drawing/2014/main" id="{611E28F9-DAAA-4A76-B465-B4CFCAE30A38}"/>
                </a:ext>
              </a:extLst>
            </p:cNvPr>
            <p:cNvSpPr txBox="1"/>
            <p:nvPr/>
          </p:nvSpPr>
          <p:spPr>
            <a:xfrm>
              <a:off x="6436731" y="4017182"/>
              <a:ext cx="8067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4000" i="1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03</a:t>
              </a:r>
              <a:endParaRPr lang="zh-CN" altLang="en-US" sz="4000" i="1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</p:grpSp>
      <p:grpSp>
        <p:nvGrpSpPr>
          <p:cNvPr id="71" name="Group 35">
            <a:extLst>
              <a:ext uri="{FF2B5EF4-FFF2-40B4-BE49-F238E27FC236}">
                <a16:creationId xmlns:a16="http://schemas.microsoft.com/office/drawing/2014/main" id="{A7E008BF-8F2E-4493-D693-F73E62EA0ED7}"/>
              </a:ext>
            </a:extLst>
          </p:cNvPr>
          <p:cNvGrpSpPr>
            <a:grpSpLocks/>
          </p:cNvGrpSpPr>
          <p:nvPr/>
        </p:nvGrpSpPr>
        <p:grpSpPr>
          <a:xfrm>
            <a:off x="5789936" y="4790865"/>
            <a:ext cx="4740255" cy="1028306"/>
            <a:chOff x="6436731" y="2671239"/>
            <a:chExt cx="3983619" cy="1028306"/>
          </a:xfrm>
        </p:grpSpPr>
        <p:sp>
          <p:nvSpPr>
            <p:cNvPr id="72" name="Group 36">
              <a:extLst>
                <a:ext uri="{FF2B5EF4-FFF2-40B4-BE49-F238E27FC236}">
                  <a16:creationId xmlns:a16="http://schemas.microsoft.com/office/drawing/2014/main" id="{72A73429-0E37-4797-BA75-12B59E5CC61B}"/>
                </a:ext>
              </a:extLst>
            </p:cNvPr>
            <p:cNvSpPr txBox="1"/>
            <p:nvPr/>
          </p:nvSpPr>
          <p:spPr>
            <a:xfrm>
              <a:off x="7446761" y="2728282"/>
              <a:ext cx="2954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인사이트</a:t>
              </a:r>
              <a:endParaRPr lang="zh-CN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73" name="Group 37">
              <a:extLst>
                <a:ext uri="{FF2B5EF4-FFF2-40B4-BE49-F238E27FC236}">
                  <a16:creationId xmlns:a16="http://schemas.microsoft.com/office/drawing/2014/main" id="{FB50E6DF-CA3A-4DBC-FAEE-32B71C7E7171}"/>
                </a:ext>
              </a:extLst>
            </p:cNvPr>
            <p:cNvSpPr txBox="1"/>
            <p:nvPr/>
          </p:nvSpPr>
          <p:spPr>
            <a:xfrm>
              <a:off x="7465755" y="3088929"/>
              <a:ext cx="2954595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기대효과</a:t>
              </a:r>
              <a:endParaRPr lang="en-US" altLang="zh-CN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잠재적 가능성</a:t>
              </a:r>
              <a:endParaRPr lang="zh-CN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74" name="Group 38">
              <a:extLst>
                <a:ext uri="{FF2B5EF4-FFF2-40B4-BE49-F238E27FC236}">
                  <a16:creationId xmlns:a16="http://schemas.microsoft.com/office/drawing/2014/main" id="{E2868F38-8FC1-114C-B3CD-D67BE9FF40FE}"/>
                </a:ext>
              </a:extLst>
            </p:cNvPr>
            <p:cNvSpPr txBox="1"/>
            <p:nvPr/>
          </p:nvSpPr>
          <p:spPr>
            <a:xfrm>
              <a:off x="6436731" y="2671239"/>
              <a:ext cx="8067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4000" i="1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04</a:t>
              </a:r>
              <a:endParaRPr lang="zh-CN" altLang="en-US" sz="4000" i="1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999627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955423" y="2143890"/>
            <a:ext cx="613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혼돈 행렬</a:t>
            </a:r>
            <a:endParaRPr lang="zh-CN" altLang="en-US" sz="54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0BE59C38-0D67-4020-B350-57D13C90B3D8}"/>
              </a:ext>
            </a:extLst>
          </p:cNvPr>
          <p:cNvSpPr txBox="1"/>
          <p:nvPr/>
        </p:nvSpPr>
        <p:spPr>
          <a:xfrm>
            <a:off x="1764612" y="4711196"/>
            <a:ext cx="514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Group 34">
            <a:extLst>
              <a:ext uri="{FF2B5EF4-FFF2-40B4-BE49-F238E27FC236}">
                <a16:creationId xmlns:a16="http://schemas.microsoft.com/office/drawing/2014/main" id="{B135FC74-6377-464F-981C-0E60B343BA16}"/>
              </a:ext>
            </a:extLst>
          </p:cNvPr>
          <p:cNvSpPr txBox="1"/>
          <p:nvPr/>
        </p:nvSpPr>
        <p:spPr>
          <a:xfrm>
            <a:off x="1764612" y="3588552"/>
            <a:ext cx="6136551" cy="187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Mobilenet_V2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VGG16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zh-CN" sz="2000" spc="6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2989585463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모델 학습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sp>
        <p:nvSpPr>
          <p:cNvPr id="8" name="Group 2">
            <a:extLst>
              <a:ext uri="{FF2B5EF4-FFF2-40B4-BE49-F238E27FC236}">
                <a16:creationId xmlns:a16="http://schemas.microsoft.com/office/drawing/2014/main" id="{E01941F0-8F31-1A85-A1D2-31146678E390}"/>
              </a:ext>
            </a:extLst>
          </p:cNvPr>
          <p:cNvSpPr txBox="1"/>
          <p:nvPr/>
        </p:nvSpPr>
        <p:spPr>
          <a:xfrm>
            <a:off x="1775706" y="802341"/>
            <a:ext cx="225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CNN</a:t>
            </a:r>
            <a:endParaRPr lang="zh-CN" altLang="en-US" sz="2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cxnSp>
        <p:nvCxnSpPr>
          <p:cNvPr id="18" name="Group 6">
            <a:extLst>
              <a:ext uri="{FF2B5EF4-FFF2-40B4-BE49-F238E27FC236}">
                <a16:creationId xmlns:a16="http://schemas.microsoft.com/office/drawing/2014/main" id="{63E6E028-E87A-027C-4D2E-3C5B47F6B80C}"/>
              </a:ext>
            </a:extLst>
          </p:cNvPr>
          <p:cNvCxnSpPr>
            <a:cxnSpLocks/>
          </p:cNvCxnSpPr>
          <p:nvPr/>
        </p:nvCxnSpPr>
        <p:spPr>
          <a:xfrm>
            <a:off x="2524186" y="1202428"/>
            <a:ext cx="72865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roup 6">
            <a:extLst>
              <a:ext uri="{FF2B5EF4-FFF2-40B4-BE49-F238E27FC236}">
                <a16:creationId xmlns:a16="http://schemas.microsoft.com/office/drawing/2014/main" id="{32314FEA-99B3-342A-F24F-D8C37C03A702}"/>
              </a:ext>
            </a:extLst>
          </p:cNvPr>
          <p:cNvCxnSpPr>
            <a:cxnSpLocks/>
          </p:cNvCxnSpPr>
          <p:nvPr/>
        </p:nvCxnSpPr>
        <p:spPr>
          <a:xfrm>
            <a:off x="8229375" y="1202451"/>
            <a:ext cx="152730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oup 2">
            <a:extLst>
              <a:ext uri="{FF2B5EF4-FFF2-40B4-BE49-F238E27FC236}">
                <a16:creationId xmlns:a16="http://schemas.microsoft.com/office/drawing/2014/main" id="{80FB0050-3BB3-C850-5F5B-72FD7033884F}"/>
              </a:ext>
            </a:extLst>
          </p:cNvPr>
          <p:cNvSpPr txBox="1"/>
          <p:nvPr/>
        </p:nvSpPr>
        <p:spPr>
          <a:xfrm>
            <a:off x="7858622" y="791294"/>
            <a:ext cx="225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MobileNet_v2</a:t>
            </a:r>
            <a:endParaRPr lang="zh-CN" altLang="en-US" sz="2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DCF5DF8-9346-826B-B5DC-494A0E3F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267" y="1482044"/>
            <a:ext cx="3992749" cy="25980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A3D49A-452E-3CF3-A323-793E8424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00" y="1482044"/>
            <a:ext cx="3927990" cy="2636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C8512-D848-256A-8D87-B1573F61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343" y="4118701"/>
            <a:ext cx="2756259" cy="26366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402A71-3216-CAF1-6B38-47A68EA95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511" y="4118701"/>
            <a:ext cx="2756259" cy="2637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15CDD9-F70A-1F98-439B-386AD2F80B0E}"/>
              </a:ext>
            </a:extLst>
          </p:cNvPr>
          <p:cNvSpPr txBox="1"/>
          <p:nvPr/>
        </p:nvSpPr>
        <p:spPr>
          <a:xfrm>
            <a:off x="1227320" y="1228193"/>
            <a:ext cx="3441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loss</a:t>
            </a:r>
            <a:r>
              <a:rPr lang="ko-KR" altLang="en-US" sz="1400" dirty="0"/>
              <a:t> </a:t>
            </a:r>
            <a:r>
              <a:rPr lang="en-US" altLang="ko-KR" sz="1400" dirty="0"/>
              <a:t>: 0.6675  -  accuracy : 0.7776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D7334-8165-652B-444A-3CFBB3CB4DD4}"/>
              </a:ext>
            </a:extLst>
          </p:cNvPr>
          <p:cNvSpPr txBox="1"/>
          <p:nvPr/>
        </p:nvSpPr>
        <p:spPr>
          <a:xfrm>
            <a:off x="7267063" y="1213499"/>
            <a:ext cx="3441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loss</a:t>
            </a:r>
            <a:r>
              <a:rPr lang="ko-KR" altLang="en-US" sz="1400" dirty="0"/>
              <a:t> </a:t>
            </a:r>
            <a:r>
              <a:rPr lang="en-US" altLang="ko-KR" sz="1400" dirty="0"/>
              <a:t>: 0.4570  -  accuracy : 0.8303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264781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모델 학습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sp>
        <p:nvSpPr>
          <p:cNvPr id="8" name="Group 2">
            <a:extLst>
              <a:ext uri="{FF2B5EF4-FFF2-40B4-BE49-F238E27FC236}">
                <a16:creationId xmlns:a16="http://schemas.microsoft.com/office/drawing/2014/main" id="{E01941F0-8F31-1A85-A1D2-31146678E390}"/>
              </a:ext>
            </a:extLst>
          </p:cNvPr>
          <p:cNvSpPr txBox="1"/>
          <p:nvPr/>
        </p:nvSpPr>
        <p:spPr>
          <a:xfrm>
            <a:off x="1775706" y="782021"/>
            <a:ext cx="225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 16</a:t>
            </a:r>
            <a:endParaRPr lang="zh-CN" altLang="en-US" sz="2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cxnSp>
        <p:nvCxnSpPr>
          <p:cNvPr id="18" name="Group 6">
            <a:extLst>
              <a:ext uri="{FF2B5EF4-FFF2-40B4-BE49-F238E27FC236}">
                <a16:creationId xmlns:a16="http://schemas.microsoft.com/office/drawing/2014/main" id="{63E6E028-E87A-027C-4D2E-3C5B47F6B80C}"/>
              </a:ext>
            </a:extLst>
          </p:cNvPr>
          <p:cNvCxnSpPr>
            <a:cxnSpLocks/>
          </p:cNvCxnSpPr>
          <p:nvPr/>
        </p:nvCxnSpPr>
        <p:spPr>
          <a:xfrm>
            <a:off x="2407920" y="1202428"/>
            <a:ext cx="9347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roup 6">
            <a:extLst>
              <a:ext uri="{FF2B5EF4-FFF2-40B4-BE49-F238E27FC236}">
                <a16:creationId xmlns:a16="http://schemas.microsoft.com/office/drawing/2014/main" id="{32314FEA-99B3-342A-F24F-D8C37C03A702}"/>
              </a:ext>
            </a:extLst>
          </p:cNvPr>
          <p:cNvCxnSpPr>
            <a:cxnSpLocks/>
          </p:cNvCxnSpPr>
          <p:nvPr/>
        </p:nvCxnSpPr>
        <p:spPr>
          <a:xfrm>
            <a:off x="8493760" y="1202451"/>
            <a:ext cx="9753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oup 2">
            <a:extLst>
              <a:ext uri="{FF2B5EF4-FFF2-40B4-BE49-F238E27FC236}">
                <a16:creationId xmlns:a16="http://schemas.microsoft.com/office/drawing/2014/main" id="{80FB0050-3BB3-C850-5F5B-72FD7033884F}"/>
              </a:ext>
            </a:extLst>
          </p:cNvPr>
          <p:cNvSpPr txBox="1"/>
          <p:nvPr/>
        </p:nvSpPr>
        <p:spPr>
          <a:xfrm>
            <a:off x="7835173" y="782021"/>
            <a:ext cx="225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 19</a:t>
            </a:r>
            <a:endParaRPr lang="zh-CN" altLang="en-US" sz="2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E4E209-5759-C8DA-BD33-CFF99AE0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85" y="1456718"/>
            <a:ext cx="3857126" cy="25597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DC4E26-072D-2FCE-1D94-ECA05F14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233" y="4070323"/>
            <a:ext cx="2856413" cy="27488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BF46C9-E8E5-4924-2670-335080F2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249" y="4016447"/>
            <a:ext cx="2928797" cy="2802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B66E06-A670-6133-546E-A013E46931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1" t="701" r="28152" b="21736"/>
          <a:stretch/>
        </p:blipFill>
        <p:spPr>
          <a:xfrm>
            <a:off x="7001691" y="1420078"/>
            <a:ext cx="3942699" cy="2596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82EB17-556F-148F-EB9D-D9D0B5149701}"/>
              </a:ext>
            </a:extLst>
          </p:cNvPr>
          <p:cNvSpPr txBox="1"/>
          <p:nvPr/>
        </p:nvSpPr>
        <p:spPr>
          <a:xfrm>
            <a:off x="1227320" y="1228193"/>
            <a:ext cx="3441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loss</a:t>
            </a:r>
            <a:r>
              <a:rPr lang="ko-KR" altLang="en-US" sz="1400" dirty="0"/>
              <a:t> </a:t>
            </a:r>
            <a:r>
              <a:rPr lang="en-US" altLang="ko-KR" sz="1400" dirty="0"/>
              <a:t>: 0.2197  -  accuracy : 0.9338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2A282-FF05-EE6D-AC54-30018AF9C945}"/>
              </a:ext>
            </a:extLst>
          </p:cNvPr>
          <p:cNvSpPr txBox="1"/>
          <p:nvPr/>
        </p:nvSpPr>
        <p:spPr>
          <a:xfrm>
            <a:off x="7267063" y="1213499"/>
            <a:ext cx="3441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loss</a:t>
            </a:r>
            <a:r>
              <a:rPr lang="ko-KR" altLang="en-US" sz="1400" dirty="0"/>
              <a:t> </a:t>
            </a:r>
            <a:r>
              <a:rPr lang="en-US" altLang="ko-KR" sz="1400" dirty="0"/>
              <a:t>: 0.1699  -  accuracy : 0.9386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9419226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2704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VGG19 </a:t>
            </a:r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테스트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612F0-22D0-5EFB-4776-69B23E58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45" y="1453013"/>
            <a:ext cx="6400910" cy="4369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E4AC29-79DF-CC04-0696-68A7223F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" y="920157"/>
            <a:ext cx="49720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3292"/>
      </p:ext>
    </p:extLst>
  </p:cSld>
  <p:clrMapOvr>
    <a:masterClrMapping/>
  </p:clrMapOvr>
  <p:transition spd="slow" advClick="0" advTm="2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955423" y="2143890"/>
            <a:ext cx="61365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인사이트</a:t>
            </a:r>
            <a:endParaRPr lang="zh-CN" altLang="en-US" sz="66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D80CDB-F839-470B-84D9-B3002C7A11F2}"/>
              </a:ext>
            </a:extLst>
          </p:cNvPr>
          <p:cNvGrpSpPr/>
          <p:nvPr/>
        </p:nvGrpSpPr>
        <p:grpSpPr>
          <a:xfrm>
            <a:off x="1725700" y="3879142"/>
            <a:ext cx="6136551" cy="832054"/>
            <a:chOff x="1565179" y="4612988"/>
            <a:chExt cx="8788441" cy="832054"/>
          </a:xfrm>
        </p:grpSpPr>
        <p:sp>
          <p:nvSpPr>
            <p:cNvPr id="28" name="Group 27">
              <a:extLst>
                <a:ext uri="{FF2B5EF4-FFF2-40B4-BE49-F238E27FC236}">
                  <a16:creationId xmlns:a16="http://schemas.microsoft.com/office/drawing/2014/main" id="{341EA4D6-732C-44C9-AD1E-4354E8909440}"/>
                </a:ext>
              </a:extLst>
            </p:cNvPr>
            <p:cNvSpPr txBox="1"/>
            <p:nvPr/>
          </p:nvSpPr>
          <p:spPr>
            <a:xfrm>
              <a:off x="1565179" y="4614045"/>
              <a:ext cx="87884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sp>
          <p:nvSpPr>
            <p:cNvPr id="29" name="Group 28">
              <a:extLst>
                <a:ext uri="{FF2B5EF4-FFF2-40B4-BE49-F238E27FC236}">
                  <a16:creationId xmlns:a16="http://schemas.microsoft.com/office/drawing/2014/main" id="{0BE59C38-0D67-4020-B350-57D13C90B3D8}"/>
                </a:ext>
              </a:extLst>
            </p:cNvPr>
            <p:cNvSpPr txBox="1"/>
            <p:nvPr/>
          </p:nvSpPr>
          <p:spPr>
            <a:xfrm>
              <a:off x="1654032" y="4612988"/>
              <a:ext cx="35640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기대효과 및 잠재적 가능성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895299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442520-0BD6-4DA7-A5F6-62F71310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61" y="290343"/>
            <a:ext cx="1971675" cy="990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322A47-6AEA-4DA8-A1F8-2FFB961F0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61" y="1278685"/>
            <a:ext cx="3008122" cy="11525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135B4B-AA7D-44C2-8846-B241E2D1E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609" y="1092676"/>
            <a:ext cx="8161187" cy="50338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E8323B-9C5B-40B3-8882-C72C550DB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29" y="2431210"/>
            <a:ext cx="2748064" cy="31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6958"/>
      </p:ext>
    </p:extLst>
  </p:cSld>
  <p:clrMapOvr>
    <a:masterClrMapping/>
  </p:clrMapOvr>
  <p:transition spd="slow" advClick="0" advTm="200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EA1008-8B42-4B15-A9CE-1AACB339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26" y="1092677"/>
            <a:ext cx="255270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BD330-024C-4CEE-A7DB-390A8FA59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648" y="1344991"/>
            <a:ext cx="7153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74064"/>
      </p:ext>
    </p:extLst>
  </p:cSld>
  <p:clrMapOvr>
    <a:masterClrMapping/>
  </p:clrMapOvr>
  <p:transition spd="slow" advClick="0" advTm="200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9;p14">
            <a:extLst>
              <a:ext uri="{FF2B5EF4-FFF2-40B4-BE49-F238E27FC236}">
                <a16:creationId xmlns:a16="http://schemas.microsoft.com/office/drawing/2014/main" id="{9ECD3FB1-A5BA-7CCA-4A81-B62BAA8889EC}"/>
              </a:ext>
            </a:extLst>
          </p:cNvPr>
          <p:cNvSpPr txBox="1"/>
          <p:nvPr/>
        </p:nvSpPr>
        <p:spPr>
          <a:xfrm>
            <a:off x="2782200" y="1942198"/>
            <a:ext cx="6627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분리수거, 환경보호 중요한 건 알지만…  실천하기 어렵다?!</a:t>
            </a:r>
            <a:endParaRPr sz="1600" b="1"/>
          </a:p>
        </p:txBody>
      </p:sp>
      <p:pic>
        <p:nvPicPr>
          <p:cNvPr id="8" name="Google Shape;60;p14">
            <a:extLst>
              <a:ext uri="{FF2B5EF4-FFF2-40B4-BE49-F238E27FC236}">
                <a16:creationId xmlns:a16="http://schemas.microsoft.com/office/drawing/2014/main" id="{2B3E25DB-1C6F-4356-B74A-9BA4FCDE78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038" y="3321198"/>
            <a:ext cx="1759924" cy="1759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733023"/>
      </p:ext>
    </p:extLst>
  </p:cSld>
  <p:clrMapOvr>
    <a:masterClrMapping/>
  </p:clrMapOvr>
  <p:transition spd="slow" advClick="0" advTm="2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>
            <a:extLst>
              <a:ext uri="{FF2B5EF4-FFF2-40B4-BE49-F238E27FC236}">
                <a16:creationId xmlns:a16="http://schemas.microsoft.com/office/drawing/2014/main" id="{09A2249F-6010-A6A3-DF3E-0833F5C90B67}"/>
              </a:ext>
            </a:extLst>
          </p:cNvPr>
          <p:cNvSpPr txBox="1"/>
          <p:nvPr/>
        </p:nvSpPr>
        <p:spPr>
          <a:xfrm>
            <a:off x="2782200" y="1536585"/>
            <a:ext cx="6627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Why?</a:t>
            </a:r>
            <a:endParaRPr sz="1600" b="1"/>
          </a:p>
        </p:txBody>
      </p:sp>
      <p:pic>
        <p:nvPicPr>
          <p:cNvPr id="5" name="Google Shape;66;p15">
            <a:extLst>
              <a:ext uri="{FF2B5EF4-FFF2-40B4-BE49-F238E27FC236}">
                <a16:creationId xmlns:a16="http://schemas.microsoft.com/office/drawing/2014/main" id="{239CDAC6-B1D5-2F65-8B1D-D627BE1892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638" y="3952910"/>
            <a:ext cx="1083775" cy="10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7;p15">
            <a:extLst>
              <a:ext uri="{FF2B5EF4-FFF2-40B4-BE49-F238E27FC236}">
                <a16:creationId xmlns:a16="http://schemas.microsoft.com/office/drawing/2014/main" id="{D29D3EB2-3865-C8BB-841D-FC281C889B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3563" y="3952910"/>
            <a:ext cx="1083775" cy="10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5">
            <a:extLst>
              <a:ext uri="{FF2B5EF4-FFF2-40B4-BE49-F238E27FC236}">
                <a16:creationId xmlns:a16="http://schemas.microsoft.com/office/drawing/2014/main" id="{7722D1D0-4D2A-4420-6D86-B7678048C8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7575" y="3952910"/>
            <a:ext cx="1083775" cy="10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5">
            <a:extLst>
              <a:ext uri="{FF2B5EF4-FFF2-40B4-BE49-F238E27FC236}">
                <a16:creationId xmlns:a16="http://schemas.microsoft.com/office/drawing/2014/main" id="{5E9B50C7-7192-2960-3CB2-3768BE8CD3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588" y="3952910"/>
            <a:ext cx="1083775" cy="10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0;p15">
            <a:extLst>
              <a:ext uri="{FF2B5EF4-FFF2-40B4-BE49-F238E27FC236}">
                <a16:creationId xmlns:a16="http://schemas.microsoft.com/office/drawing/2014/main" id="{E2625967-1D14-E089-2AF0-A30BA771AA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6644"/>
          <a:stretch/>
        </p:blipFill>
        <p:spPr>
          <a:xfrm>
            <a:off x="5216050" y="2601835"/>
            <a:ext cx="1759900" cy="11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1;p15">
            <a:extLst>
              <a:ext uri="{FF2B5EF4-FFF2-40B4-BE49-F238E27FC236}">
                <a16:creationId xmlns:a16="http://schemas.microsoft.com/office/drawing/2014/main" id="{AD044780-9902-B3C9-FEB0-CD494DD762DC}"/>
              </a:ext>
            </a:extLst>
          </p:cNvPr>
          <p:cNvSpPr txBox="1"/>
          <p:nvPr/>
        </p:nvSpPr>
        <p:spPr>
          <a:xfrm>
            <a:off x="3030900" y="1928235"/>
            <a:ext cx="613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지금 배출하려는 쓰레기 배출 방법을 모른다.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5764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36CE14-E912-1CFE-9E07-01309835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62" y="1202266"/>
            <a:ext cx="2818790" cy="4813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733AF7-11A3-3ED1-899F-A3A3869D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07" y="1202265"/>
            <a:ext cx="2818790" cy="4859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529E53-D2B4-DF3A-21A1-5713EC7A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451" y="1202265"/>
            <a:ext cx="2752241" cy="4813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33A55B-25C2-3A2F-E639-EBD7AB00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493" y="1658761"/>
            <a:ext cx="2064928" cy="18511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6DFB97-DADF-9B72-F126-660542B84A9D}"/>
              </a:ext>
            </a:extLst>
          </p:cNvPr>
          <p:cNvSpPr/>
          <p:nvPr/>
        </p:nvSpPr>
        <p:spPr>
          <a:xfrm>
            <a:off x="2094308" y="4415679"/>
            <a:ext cx="1947335" cy="347134"/>
          </a:xfrm>
          <a:prstGeom prst="roundRect">
            <a:avLst/>
          </a:prstGeom>
          <a:solidFill>
            <a:srgbClr val="D6D7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사진 찍기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42E4540-B0D9-3083-83E1-C87AEAC7300D}"/>
              </a:ext>
            </a:extLst>
          </p:cNvPr>
          <p:cNvSpPr/>
          <p:nvPr/>
        </p:nvSpPr>
        <p:spPr>
          <a:xfrm>
            <a:off x="1354416" y="4920411"/>
            <a:ext cx="2774936" cy="557656"/>
          </a:xfrm>
          <a:prstGeom prst="round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A04362F-F55C-A457-1347-8D1BA0DFA02C}"/>
              </a:ext>
            </a:extLst>
          </p:cNvPr>
          <p:cNvSpPr/>
          <p:nvPr/>
        </p:nvSpPr>
        <p:spPr>
          <a:xfrm>
            <a:off x="4859281" y="3489184"/>
            <a:ext cx="1698274" cy="351296"/>
          </a:xfrm>
          <a:prstGeom prst="roundRect">
            <a:avLst/>
          </a:prstGeom>
          <a:solidFill>
            <a:srgbClr val="D6D7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재활용 해야 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3EDE6C5-272A-ED9A-B893-F5C0E0EFCDE9}"/>
              </a:ext>
            </a:extLst>
          </p:cNvPr>
          <p:cNvSpPr/>
          <p:nvPr/>
        </p:nvSpPr>
        <p:spPr>
          <a:xfrm>
            <a:off x="1354416" y="1232829"/>
            <a:ext cx="1798087" cy="347133"/>
          </a:xfrm>
          <a:prstGeom prst="roundRect">
            <a:avLst/>
          </a:prstGeom>
          <a:solidFill>
            <a:srgbClr val="00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Recycle Application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908E3A-1414-8909-FBF4-5586A7612E3A}"/>
              </a:ext>
            </a:extLst>
          </p:cNvPr>
          <p:cNvSpPr/>
          <p:nvPr/>
        </p:nvSpPr>
        <p:spPr>
          <a:xfrm>
            <a:off x="4382815" y="1232829"/>
            <a:ext cx="1798087" cy="347133"/>
          </a:xfrm>
          <a:prstGeom prst="roundRect">
            <a:avLst/>
          </a:prstGeom>
          <a:solidFill>
            <a:srgbClr val="00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Recycle Application</a:t>
            </a:r>
            <a:endParaRPr lang="ko-KR" altLang="en-US" sz="14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BBBF41-82F1-7704-D479-FD94C39E5D4C}"/>
              </a:ext>
            </a:extLst>
          </p:cNvPr>
          <p:cNvSpPr/>
          <p:nvPr/>
        </p:nvSpPr>
        <p:spPr>
          <a:xfrm>
            <a:off x="7413398" y="1232829"/>
            <a:ext cx="1798087" cy="347133"/>
          </a:xfrm>
          <a:prstGeom prst="roundRect">
            <a:avLst/>
          </a:prstGeom>
          <a:solidFill>
            <a:srgbClr val="00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Recycle Application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AA7067-EF5F-EBDF-AE96-4F39695451B6}"/>
              </a:ext>
            </a:extLst>
          </p:cNvPr>
          <p:cNvSpPr/>
          <p:nvPr/>
        </p:nvSpPr>
        <p:spPr>
          <a:xfrm>
            <a:off x="2094308" y="3863489"/>
            <a:ext cx="1947335" cy="347134"/>
          </a:xfrm>
          <a:prstGeom prst="roundRect">
            <a:avLst/>
          </a:prstGeom>
          <a:solidFill>
            <a:srgbClr val="D6D7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영상 찍기</a:t>
            </a:r>
          </a:p>
        </p:txBody>
      </p:sp>
    </p:spTree>
    <p:extLst>
      <p:ext uri="{BB962C8B-B14F-4D97-AF65-F5344CB8AC3E}">
        <p14:creationId xmlns:p14="http://schemas.microsoft.com/office/powerpoint/2010/main" val="2579734352"/>
      </p:ext>
    </p:extLst>
  </p:cSld>
  <p:clrMapOvr>
    <a:masterClrMapping/>
  </p:clrMapOvr>
  <p:transition spd="slow" advClick="0" advTm="2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80F072-A5A6-41DD-8C77-DF8AC5BE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80" y="630315"/>
            <a:ext cx="8762039" cy="53920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85EFC9-F327-435E-A8D6-935BEB9E9840}"/>
              </a:ext>
            </a:extLst>
          </p:cNvPr>
          <p:cNvSpPr/>
          <p:nvPr/>
        </p:nvSpPr>
        <p:spPr>
          <a:xfrm>
            <a:off x="591423" y="6140740"/>
            <a:ext cx="10858150" cy="717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자료 출처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https://blisgo.com/%EB%B9%84%EB%8B%90%EB%A5%98/%EB%9D%BChttps://blisgo.com/%EB%B9%84%EB%8B%90%EB%A5%98/%EB%9D%BC%EB%A9%B4-%EB%B4%89%EC%A7%80-%EC%9E%AC%ED%99%9C%EC%9A%A9/%EB%A9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dirty="0"/>
              <a:t>https://blisgo.com/%EB%B9%84%EB%8B%90%EB%A5%98/%EB%9D%BC%EB%A9%B4-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558"/>
      </p:ext>
    </p:extLst>
  </p:cSld>
  <p:clrMapOvr>
    <a:masterClrMapping/>
  </p:clrMapOvr>
  <p:transition spd="slow" advClick="0" advTm="2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서구, 재활용품 배출 시 무색투명봉투 사용 의무화 &lt; 서구 &lt; 지역소식 &lt; 기사본문 - 더 청라">
            <a:extLst>
              <a:ext uri="{FF2B5EF4-FFF2-40B4-BE49-F238E27FC236}">
                <a16:creationId xmlns:a16="http://schemas.microsoft.com/office/drawing/2014/main" id="{1560A7C6-6F59-240F-1B66-DF0E3CD9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528" y="1413199"/>
            <a:ext cx="4304943" cy="427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80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D31F1BFC-6DC7-47AD-B953-7B2B6DDFCDB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4" name="Group 63">
              <a:extLst>
                <a:ext uri="{FF2B5EF4-FFF2-40B4-BE49-F238E27FC236}">
                  <a16:creationId xmlns:a16="http://schemas.microsoft.com/office/drawing/2014/main" id="{CD4B4155-955C-47FD-BA42-B0CCAB53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5" name="Group 64">
              <a:extLst>
                <a:ext uri="{FF2B5EF4-FFF2-40B4-BE49-F238E27FC236}">
                  <a16:creationId xmlns:a16="http://schemas.microsoft.com/office/drawing/2014/main" id="{C0184844-5F64-4788-8BB8-D86D33C41F7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027724" y="2596817"/>
            <a:ext cx="61365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字魂105号-简雅黑" panose="00000500000000000000" pitchFamily="2" charset="-122"/>
              </a:rPr>
              <a:t>THANK YOU</a:t>
            </a:r>
            <a:endParaRPr lang="zh-CN" altLang="en-US" sz="6600" spc="-150" dirty="0">
              <a:latin typeface="맑은 고딕" panose="020B0503020000020004" pitchFamily="50" charset="-127"/>
              <a:ea typeface="맑은 고딕" panose="020B0503020000020004" pitchFamily="50" charset="-127"/>
              <a:cs typeface="字魂105号-简雅黑" panose="00000500000000000000" pitchFamily="2" charset="-12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AA3D0D-BA75-4AF6-B092-CC222CB7D623}"/>
              </a:ext>
            </a:extLst>
          </p:cNvPr>
          <p:cNvGrpSpPr/>
          <p:nvPr/>
        </p:nvGrpSpPr>
        <p:grpSpPr>
          <a:xfrm>
            <a:off x="0" y="2440302"/>
            <a:ext cx="10174375" cy="1262922"/>
            <a:chOff x="-1126156" y="2440302"/>
            <a:chExt cx="10174375" cy="1262922"/>
          </a:xfrm>
        </p:grpSpPr>
        <p:cxnSp>
          <p:nvCxnSpPr>
            <p:cNvPr id="6" name="Group 5">
              <a:extLst>
                <a:ext uri="{FF2B5EF4-FFF2-40B4-BE49-F238E27FC236}">
                  <a16:creationId xmlns:a16="http://schemas.microsoft.com/office/drawing/2014/main" id="{4308657F-084B-4A23-BE10-F30A1BFEA7B8}"/>
                </a:ext>
              </a:extLst>
            </p:cNvPr>
            <p:cNvCxnSpPr>
              <a:cxnSpLocks/>
            </p:cNvCxnSpPr>
            <p:nvPr/>
          </p:nvCxnSpPr>
          <p:spPr>
            <a:xfrm>
              <a:off x="-1126156" y="2441360"/>
              <a:ext cx="1016427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roup 9">
              <a:extLst>
                <a:ext uri="{FF2B5EF4-FFF2-40B4-BE49-F238E27FC236}">
                  <a16:creationId xmlns:a16="http://schemas.microsoft.com/office/drawing/2014/main" id="{FF7B8BAE-8DDD-4430-9ECD-0EE4B34A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roup 29">
              <a:extLst>
                <a:ext uri="{FF2B5EF4-FFF2-40B4-BE49-F238E27FC236}">
                  <a16:creationId xmlns:a16="http://schemas.microsoft.com/office/drawing/2014/main" id="{36F5AC92-F5A7-4864-AC40-5974B2677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Group 18">
            <a:extLst>
              <a:ext uri="{FF2B5EF4-FFF2-40B4-BE49-F238E27FC236}">
                <a16:creationId xmlns:a16="http://schemas.microsoft.com/office/drawing/2014/main" id="{DB3456E4-B35C-4438-9D82-B792DBC0EBE7}"/>
              </a:ext>
            </a:extLst>
          </p:cNvPr>
          <p:cNvSpPr txBox="1"/>
          <p:nvPr/>
        </p:nvSpPr>
        <p:spPr>
          <a:xfrm>
            <a:off x="3331492" y="3549773"/>
            <a:ext cx="6136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8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anose="00000500000000000000" pitchFamily="2" charset="-122"/>
              </a:rPr>
              <a:t>조 백승엽 최나영 이성빈 박주희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2017625" y="2729402"/>
            <a:ext cx="10174375" cy="1262922"/>
            <a:chOff x="-1126156" y="2440302"/>
            <a:chExt cx="10174375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>
              <a:off x="-1126156" y="2441360"/>
              <a:ext cx="1016427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8300CA-C8D0-467E-BD30-37B3EC3D7DFF}"/>
              </a:ext>
            </a:extLst>
          </p:cNvPr>
          <p:cNvGrpSpPr/>
          <p:nvPr/>
        </p:nvGrpSpPr>
        <p:grpSpPr>
          <a:xfrm>
            <a:off x="5051395" y="4974926"/>
            <a:ext cx="2099369" cy="407242"/>
            <a:chOff x="1097965" y="5506492"/>
            <a:chExt cx="2099369" cy="407242"/>
          </a:xfrm>
        </p:grpSpPr>
        <p:sp>
          <p:nvSpPr>
            <p:cNvPr id="52" name="Group: 圆角 51">
              <a:extLst>
                <a:ext uri="{FF2B5EF4-FFF2-40B4-BE49-F238E27FC236}">
                  <a16:creationId xmlns:a16="http://schemas.microsoft.com/office/drawing/2014/main" id="{AEE7A9A7-051D-48CF-91C3-4A9D5B443759}"/>
                </a:ext>
              </a:extLst>
            </p:cNvPr>
            <p:cNvSpPr/>
            <p:nvPr/>
          </p:nvSpPr>
          <p:spPr>
            <a:xfrm>
              <a:off x="1131491" y="5506492"/>
              <a:ext cx="2065843" cy="394054"/>
            </a:xfrm>
            <a:prstGeom prst="roundRect">
              <a:avLst>
                <a:gd name="adj" fmla="val 50000"/>
              </a:avLst>
            </a:prstGeom>
            <a:solidFill>
              <a:srgbClr val="2D66FE"/>
            </a:solidFill>
            <a:ln>
              <a:solidFill>
                <a:srgbClr val="2D6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E1A366-6C57-4DF2-A175-86C44388EE76}"/>
                </a:ext>
              </a:extLst>
            </p:cNvPr>
            <p:cNvGrpSpPr/>
            <p:nvPr/>
          </p:nvGrpSpPr>
          <p:grpSpPr>
            <a:xfrm>
              <a:off x="1097965" y="5544402"/>
              <a:ext cx="1993273" cy="369332"/>
              <a:chOff x="1069015" y="5544402"/>
              <a:chExt cx="1993273" cy="369332"/>
            </a:xfrm>
          </p:grpSpPr>
          <p:sp>
            <p:nvSpPr>
              <p:cNvPr id="53" name="Group 52">
                <a:extLst>
                  <a:ext uri="{FF2B5EF4-FFF2-40B4-BE49-F238E27FC236}">
                    <a16:creationId xmlns:a16="http://schemas.microsoft.com/office/drawing/2014/main" id="{E850AC45-6732-4C70-BA68-FF05B025D711}"/>
                  </a:ext>
                </a:extLst>
              </p:cNvPr>
              <p:cNvSpPr txBox="1"/>
              <p:nvPr/>
            </p:nvSpPr>
            <p:spPr>
              <a:xfrm>
                <a:off x="1069015" y="5544402"/>
                <a:ext cx="1791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字魂105号-简雅黑" panose="00000500000000000000" pitchFamily="2" charset="-122"/>
                  </a:rPr>
                  <a:t>      BYE</a:t>
                </a:r>
                <a:r>
                  <a:rPr lang="zh-CN" altLang="en-US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字魂105号-简雅黑" panose="00000500000000000000" pitchFamily="2" charset="-122"/>
                  </a:rPr>
                  <a:t>👋</a:t>
                </a:r>
              </a:p>
            </p:txBody>
          </p:sp>
          <p:sp>
            <p:nvSpPr>
              <p:cNvPr id="54" name="Group 53">
                <a:extLst>
                  <a:ext uri="{FF2B5EF4-FFF2-40B4-BE49-F238E27FC236}">
                    <a16:creationId xmlns:a16="http://schemas.microsoft.com/office/drawing/2014/main" id="{60E9800D-36AA-40D2-B5B0-4E756324ACB9}"/>
                  </a:ext>
                </a:extLst>
              </p:cNvPr>
              <p:cNvSpPr/>
              <p:nvPr/>
            </p:nvSpPr>
            <p:spPr>
              <a:xfrm>
                <a:off x="2806700" y="5575725"/>
                <a:ext cx="255588" cy="255588"/>
              </a:xfrm>
              <a:custGeom>
                <a:avLst/>
                <a:gdLst>
                  <a:gd name="connsiteX0" fmla="*/ 170790 w 406400"/>
                  <a:gd name="connsiteY0" fmla="*/ 90479 h 406400"/>
                  <a:gd name="connsiteX1" fmla="*/ 170931 w 406400"/>
                  <a:gd name="connsiteY1" fmla="*/ 153714 h 406400"/>
                  <a:gd name="connsiteX2" fmla="*/ 220523 w 406400"/>
                  <a:gd name="connsiteY2" fmla="*/ 203085 h 406400"/>
                  <a:gd name="connsiteX3" fmla="*/ 171152 w 406400"/>
                  <a:gd name="connsiteY3" fmla="*/ 252676 h 406400"/>
                  <a:gd name="connsiteX4" fmla="*/ 171293 w 406400"/>
                  <a:gd name="connsiteY4" fmla="*/ 315922 h 406400"/>
                  <a:gd name="connsiteX5" fmla="*/ 283763 w 406400"/>
                  <a:gd name="connsiteY5" fmla="*/ 202950 h 406400"/>
                  <a:gd name="connsiteX6" fmla="*/ 203200 w 406400"/>
                  <a:gd name="connsiteY6" fmla="*/ 0 h 406400"/>
                  <a:gd name="connsiteX7" fmla="*/ 406400 w 406400"/>
                  <a:gd name="connsiteY7" fmla="*/ 203200 h 406400"/>
                  <a:gd name="connsiteX8" fmla="*/ 203200 w 406400"/>
                  <a:gd name="connsiteY8" fmla="*/ 406400 h 406400"/>
                  <a:gd name="connsiteX9" fmla="*/ 0 w 406400"/>
                  <a:gd name="connsiteY9" fmla="*/ 203200 h 406400"/>
                  <a:gd name="connsiteX10" fmla="*/ 203200 w 406400"/>
                  <a:gd name="connsiteY10" fmla="*/ 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400" h="406400">
                    <a:moveTo>
                      <a:pt x="170790" y="90479"/>
                    </a:moveTo>
                    <a:lnTo>
                      <a:pt x="170931" y="153714"/>
                    </a:lnTo>
                    <a:lnTo>
                      <a:pt x="220523" y="203085"/>
                    </a:lnTo>
                    <a:lnTo>
                      <a:pt x="171152" y="252676"/>
                    </a:lnTo>
                    <a:lnTo>
                      <a:pt x="171293" y="315922"/>
                    </a:lnTo>
                    <a:lnTo>
                      <a:pt x="283763" y="202950"/>
                    </a:lnTo>
                    <a:close/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94303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6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58B3716-8D4C-479E-9DFA-745854E94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838" y="1448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A0BA1CC3-5F12-4106-BD14-25F21AB7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10" y="2334982"/>
            <a:ext cx="5562600" cy="307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EB4944-7F94-4326-970B-A17DF1BA9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6" y="359601"/>
            <a:ext cx="2800350" cy="695325"/>
          </a:xfrm>
          <a:prstGeom prst="rect">
            <a:avLst/>
          </a:prstGeom>
        </p:spPr>
      </p:pic>
      <p:sp>
        <p:nvSpPr>
          <p:cNvPr id="18" name="Group 36">
            <a:extLst>
              <a:ext uri="{FF2B5EF4-FFF2-40B4-BE49-F238E27FC236}">
                <a16:creationId xmlns:a16="http://schemas.microsoft.com/office/drawing/2014/main" id="{CA7AB35A-CCB4-4BB9-A705-48A6603F0C78}"/>
              </a:ext>
            </a:extLst>
          </p:cNvPr>
          <p:cNvSpPr txBox="1"/>
          <p:nvPr/>
        </p:nvSpPr>
        <p:spPr>
          <a:xfrm>
            <a:off x="1583552" y="1206893"/>
            <a:ext cx="9554139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6580" marR="0" indent="-576580" algn="l" fontAlgn="base" latinLnBrk="1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년도 기준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생활계폐기물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발생량은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2,254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(2,116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6.6%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4005453860"/>
      </p:ext>
    </p:extLst>
  </p:cSld>
  <p:clrMapOvr>
    <a:masterClrMapping/>
  </p:clrMapOvr>
  <p:transition spd="slow" advClick="0" advTm="2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58B3716-8D4C-479E-9DFA-745854E94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838" y="1448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B4944-7F94-4326-970B-A17DF1BA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6" y="359601"/>
            <a:ext cx="2800350" cy="695325"/>
          </a:xfrm>
          <a:prstGeom prst="rect">
            <a:avLst/>
          </a:prstGeom>
        </p:spPr>
      </p:pic>
      <p:sp>
        <p:nvSpPr>
          <p:cNvPr id="18" name="Group 36">
            <a:extLst>
              <a:ext uri="{FF2B5EF4-FFF2-40B4-BE49-F238E27FC236}">
                <a16:creationId xmlns:a16="http://schemas.microsoft.com/office/drawing/2014/main" id="{CA7AB35A-CCB4-4BB9-A705-48A6603F0C78}"/>
              </a:ext>
            </a:extLst>
          </p:cNvPr>
          <p:cNvSpPr txBox="1"/>
          <p:nvPr/>
        </p:nvSpPr>
        <p:spPr>
          <a:xfrm>
            <a:off x="1655722" y="1208147"/>
            <a:ext cx="9554139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6580" marR="0" indent="-576580" algn="l" fontAlgn="base" latinLnBrk="1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년도 기준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생활계폐기물의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재활용률은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59.5%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전년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(59.7%)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0.2%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1668-2259-4F34-A712-85F8C34D4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24B9D8-5146-4E7A-9141-5B68071F0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269875"/>
              </p:ext>
            </p:extLst>
          </p:nvPr>
        </p:nvGraphicFramePr>
        <p:xfrm>
          <a:off x="1678882" y="2024158"/>
          <a:ext cx="8781170" cy="2856934"/>
        </p:xfrm>
        <a:graphic>
          <a:graphicData uri="http://schemas.openxmlformats.org/drawingml/2006/table">
            <a:tbl>
              <a:tblPr/>
              <a:tblGrid>
                <a:gridCol w="4390585">
                  <a:extLst>
                    <a:ext uri="{9D8B030D-6E8A-4147-A177-3AD203B41FA5}">
                      <a16:colId xmlns:a16="http://schemas.microsoft.com/office/drawing/2014/main" val="3493538594"/>
                    </a:ext>
                  </a:extLst>
                </a:gridCol>
                <a:gridCol w="4390585">
                  <a:extLst>
                    <a:ext uri="{9D8B030D-6E8A-4147-A177-3AD203B41FA5}">
                      <a16:colId xmlns:a16="http://schemas.microsoft.com/office/drawing/2014/main" val="1846682824"/>
                    </a:ext>
                  </a:extLst>
                </a:gridCol>
              </a:tblGrid>
              <a:tr h="25481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7495" marR="17495" marT="17495" marB="17495" anchor="ctr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7495" marR="17495" marT="17495" marB="17495" anchor="ctr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94658"/>
                  </a:ext>
                </a:extLst>
              </a:tr>
              <a:tr h="3084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생활계폐기물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처리방법별 현황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495" marR="17495" marT="17495" marB="17495" anchor="ctr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생활계폐기물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처리방법별 비율 현황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495" marR="17495" marT="17495" marB="17495" anchor="ctr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9679"/>
                  </a:ext>
                </a:extLst>
              </a:tr>
            </a:tbl>
          </a:graphicData>
        </a:graphic>
      </p:graphicFrame>
      <p:pic>
        <p:nvPicPr>
          <p:cNvPr id="2056" name="_x453545816">
            <a:extLst>
              <a:ext uri="{FF2B5EF4-FFF2-40B4-BE49-F238E27FC236}">
                <a16:creationId xmlns:a16="http://schemas.microsoft.com/office/drawing/2014/main" id="{D5FCF18A-A3B1-4700-BEFE-C17DBDB2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32" y="1960671"/>
            <a:ext cx="4417868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453546176">
            <a:extLst>
              <a:ext uri="{FF2B5EF4-FFF2-40B4-BE49-F238E27FC236}">
                <a16:creationId xmlns:a16="http://schemas.microsoft.com/office/drawing/2014/main" id="{7DC10159-6686-4FEC-9B48-27927C48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823" y="1960671"/>
            <a:ext cx="4417868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87001"/>
      </p:ext>
    </p:extLst>
  </p:cSld>
  <p:clrMapOvr>
    <a:masterClrMapping/>
  </p:clrMapOvr>
  <p:transition spd="slow" advClick="0" advTm="2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9D00D8F-E8E1-4456-B28D-B0CEEE9FD7FD}"/>
              </a:ext>
            </a:extLst>
          </p:cNvPr>
          <p:cNvGrpSpPr/>
          <p:nvPr/>
        </p:nvGrpSpPr>
        <p:grpSpPr>
          <a:xfrm>
            <a:off x="3030979" y="5091635"/>
            <a:ext cx="5627139" cy="538509"/>
            <a:chOff x="1961204" y="1997649"/>
            <a:chExt cx="5627139" cy="538509"/>
          </a:xfrm>
        </p:grpSpPr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31CB3571-8D9E-4C0A-AA1F-6E025108BB72}"/>
                </a:ext>
              </a:extLst>
            </p:cNvPr>
            <p:cNvSpPr txBox="1"/>
            <p:nvPr/>
          </p:nvSpPr>
          <p:spPr>
            <a:xfrm>
              <a:off x="2558048" y="2074493"/>
              <a:ext cx="5030295" cy="461665"/>
            </a:xfrm>
            <a:prstGeom prst="rect">
              <a:avLst/>
            </a:prstGeom>
            <a:noFill/>
            <a:ln>
              <a:solidFill>
                <a:srgbClr val="2D66FE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100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분리수거의 유무를 알려주는 모델</a:t>
              </a:r>
              <a:endParaRPr lang="zh-CN" altLang="en-US" sz="2400" spc="1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338AAC-109B-44AB-9FE0-37C1A4E7A166}"/>
                </a:ext>
              </a:extLst>
            </p:cNvPr>
            <p:cNvGrpSpPr/>
            <p:nvPr/>
          </p:nvGrpSpPr>
          <p:grpSpPr>
            <a:xfrm>
              <a:off x="1961204" y="1997649"/>
              <a:ext cx="538509" cy="538509"/>
              <a:chOff x="815471" y="3722024"/>
              <a:chExt cx="406400" cy="406400"/>
            </a:xfrm>
          </p:grpSpPr>
          <p:sp>
            <p:nvSpPr>
              <p:cNvPr id="16" name="Group: 圆角 15">
                <a:extLst>
                  <a:ext uri="{FF2B5EF4-FFF2-40B4-BE49-F238E27FC236}">
                    <a16:creationId xmlns:a16="http://schemas.microsoft.com/office/drawing/2014/main" id="{87B853F5-890E-446E-B7BF-A78755FB774F}"/>
                  </a:ext>
                </a:extLst>
              </p:cNvPr>
              <p:cNvSpPr/>
              <p:nvPr/>
            </p:nvSpPr>
            <p:spPr>
              <a:xfrm>
                <a:off x="815471" y="3722024"/>
                <a:ext cx="406400" cy="406400"/>
              </a:xfrm>
              <a:prstGeom prst="roundRect">
                <a:avLst>
                  <a:gd name="adj" fmla="val 32515"/>
                </a:avLst>
              </a:prstGeom>
              <a:solidFill>
                <a:srgbClr val="2D6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56544ECD-94CC-413E-8601-B6A795DF2A86}"/>
                  </a:ext>
                </a:extLst>
              </p:cNvPr>
              <p:cNvSpPr/>
              <p:nvPr/>
            </p:nvSpPr>
            <p:spPr bwMode="auto">
              <a:xfrm>
                <a:off x="919707" y="3813621"/>
                <a:ext cx="197927" cy="223206"/>
              </a:xfrm>
              <a:custGeom>
                <a:avLst/>
                <a:gdLst>
                  <a:gd name="connsiteX0" fmla="*/ 83998 w 298823"/>
                  <a:gd name="connsiteY0" fmla="*/ 191940 h 336988"/>
                  <a:gd name="connsiteX1" fmla="*/ 75231 w 298823"/>
                  <a:gd name="connsiteY1" fmla="*/ 198416 h 336988"/>
                  <a:gd name="connsiteX2" fmla="*/ 73932 w 298823"/>
                  <a:gd name="connsiteY2" fmla="*/ 208776 h 336988"/>
                  <a:gd name="connsiteX3" fmla="*/ 80426 w 298823"/>
                  <a:gd name="connsiteY3" fmla="*/ 217842 h 336988"/>
                  <a:gd name="connsiteX4" fmla="*/ 115496 w 298823"/>
                  <a:gd name="connsiteY4" fmla="*/ 238563 h 336988"/>
                  <a:gd name="connsiteX5" fmla="*/ 114197 w 298823"/>
                  <a:gd name="connsiteY5" fmla="*/ 233383 h 336988"/>
                  <a:gd name="connsiteX6" fmla="*/ 98611 w 298823"/>
                  <a:gd name="connsiteY6" fmla="*/ 195826 h 336988"/>
                  <a:gd name="connsiteX7" fmla="*/ 94714 w 298823"/>
                  <a:gd name="connsiteY7" fmla="*/ 193235 h 336988"/>
                  <a:gd name="connsiteX8" fmla="*/ 83998 w 298823"/>
                  <a:gd name="connsiteY8" fmla="*/ 191940 h 336988"/>
                  <a:gd name="connsiteX9" fmla="*/ 73603 w 298823"/>
                  <a:gd name="connsiteY9" fmla="*/ 53869 h 336988"/>
                  <a:gd name="connsiteX10" fmla="*/ 65732 w 298823"/>
                  <a:gd name="connsiteY10" fmla="*/ 70965 h 336988"/>
                  <a:gd name="connsiteX11" fmla="*/ 127388 w 298823"/>
                  <a:gd name="connsiteY11" fmla="*/ 227467 h 336988"/>
                  <a:gd name="connsiteX12" fmla="*/ 178549 w 298823"/>
                  <a:gd name="connsiteY12" fmla="*/ 274812 h 336988"/>
                  <a:gd name="connsiteX13" fmla="*/ 183796 w 298823"/>
                  <a:gd name="connsiteY13" fmla="*/ 278757 h 336988"/>
                  <a:gd name="connsiteX14" fmla="*/ 199538 w 298823"/>
                  <a:gd name="connsiteY14" fmla="*/ 319526 h 336988"/>
                  <a:gd name="connsiteX15" fmla="*/ 282183 w 298823"/>
                  <a:gd name="connsiteY15" fmla="*/ 286648 h 336988"/>
                  <a:gd name="connsiteX16" fmla="*/ 266441 w 298823"/>
                  <a:gd name="connsiteY16" fmla="*/ 245879 h 336988"/>
                  <a:gd name="connsiteX17" fmla="*/ 266441 w 298823"/>
                  <a:gd name="connsiteY17" fmla="*/ 239303 h 336988"/>
                  <a:gd name="connsiteX18" fmla="*/ 271689 w 298823"/>
                  <a:gd name="connsiteY18" fmla="*/ 170916 h 336988"/>
                  <a:gd name="connsiteX19" fmla="*/ 244140 w 298823"/>
                  <a:gd name="connsiteY19" fmla="*/ 99898 h 336988"/>
                  <a:gd name="connsiteX20" fmla="*/ 225775 w 298823"/>
                  <a:gd name="connsiteY20" fmla="*/ 92008 h 336988"/>
                  <a:gd name="connsiteX21" fmla="*/ 217904 w 298823"/>
                  <a:gd name="connsiteY21" fmla="*/ 110419 h 336988"/>
                  <a:gd name="connsiteX22" fmla="*/ 229710 w 298823"/>
                  <a:gd name="connsiteY22" fmla="*/ 138037 h 336988"/>
                  <a:gd name="connsiteX23" fmla="*/ 225775 w 298823"/>
                  <a:gd name="connsiteY23" fmla="*/ 147243 h 336988"/>
                  <a:gd name="connsiteX24" fmla="*/ 215280 w 298823"/>
                  <a:gd name="connsiteY24" fmla="*/ 143298 h 336988"/>
                  <a:gd name="connsiteX25" fmla="*/ 204785 w 298823"/>
                  <a:gd name="connsiteY25" fmla="*/ 115680 h 336988"/>
                  <a:gd name="connsiteX26" fmla="*/ 203474 w 298823"/>
                  <a:gd name="connsiteY26" fmla="*/ 113050 h 336988"/>
                  <a:gd name="connsiteX27" fmla="*/ 200850 w 298823"/>
                  <a:gd name="connsiteY27" fmla="*/ 105159 h 336988"/>
                  <a:gd name="connsiteX28" fmla="*/ 192979 w 298823"/>
                  <a:gd name="connsiteY28" fmla="*/ 98583 h 336988"/>
                  <a:gd name="connsiteX29" fmla="*/ 182484 w 298823"/>
                  <a:gd name="connsiteY29" fmla="*/ 97268 h 336988"/>
                  <a:gd name="connsiteX30" fmla="*/ 174613 w 298823"/>
                  <a:gd name="connsiteY30" fmla="*/ 105159 h 336988"/>
                  <a:gd name="connsiteX31" fmla="*/ 174613 w 298823"/>
                  <a:gd name="connsiteY31" fmla="*/ 115680 h 336988"/>
                  <a:gd name="connsiteX32" fmla="*/ 190355 w 298823"/>
                  <a:gd name="connsiteY32" fmla="*/ 155134 h 336988"/>
                  <a:gd name="connsiteX33" fmla="*/ 186420 w 298823"/>
                  <a:gd name="connsiteY33" fmla="*/ 164340 h 336988"/>
                  <a:gd name="connsiteX34" fmla="*/ 177237 w 298823"/>
                  <a:gd name="connsiteY34" fmla="*/ 160395 h 336988"/>
                  <a:gd name="connsiteX35" fmla="*/ 157560 w 298823"/>
                  <a:gd name="connsiteY35" fmla="*/ 111735 h 336988"/>
                  <a:gd name="connsiteX36" fmla="*/ 149689 w 298823"/>
                  <a:gd name="connsiteY36" fmla="*/ 103844 h 336988"/>
                  <a:gd name="connsiteX37" fmla="*/ 139194 w 298823"/>
                  <a:gd name="connsiteY37" fmla="*/ 103844 h 336988"/>
                  <a:gd name="connsiteX38" fmla="*/ 131323 w 298823"/>
                  <a:gd name="connsiteY38" fmla="*/ 122256 h 336988"/>
                  <a:gd name="connsiteX39" fmla="*/ 149689 w 298823"/>
                  <a:gd name="connsiteY39" fmla="*/ 169601 h 336988"/>
                  <a:gd name="connsiteX40" fmla="*/ 145753 w 298823"/>
                  <a:gd name="connsiteY40" fmla="*/ 178807 h 336988"/>
                  <a:gd name="connsiteX41" fmla="*/ 136570 w 298823"/>
                  <a:gd name="connsiteY41" fmla="*/ 174861 h 336988"/>
                  <a:gd name="connsiteX42" fmla="*/ 118205 w 298823"/>
                  <a:gd name="connsiteY42" fmla="*/ 127516 h 336988"/>
                  <a:gd name="connsiteX43" fmla="*/ 91968 w 298823"/>
                  <a:gd name="connsiteY43" fmla="*/ 61759 h 336988"/>
                  <a:gd name="connsiteX44" fmla="*/ 84753 w 298823"/>
                  <a:gd name="connsiteY44" fmla="*/ 53869 h 336988"/>
                  <a:gd name="connsiteX45" fmla="*/ 73603 w 298823"/>
                  <a:gd name="connsiteY45" fmla="*/ 53869 h 336988"/>
                  <a:gd name="connsiteX46" fmla="*/ 56758 w 298823"/>
                  <a:gd name="connsiteY46" fmla="*/ 49650 h 336988"/>
                  <a:gd name="connsiteX47" fmla="*/ 49954 w 298823"/>
                  <a:gd name="connsiteY47" fmla="*/ 55917 h 336988"/>
                  <a:gd name="connsiteX48" fmla="*/ 48594 w 298823"/>
                  <a:gd name="connsiteY48" fmla="*/ 67197 h 336988"/>
                  <a:gd name="connsiteX49" fmla="*/ 51315 w 298823"/>
                  <a:gd name="connsiteY49" fmla="*/ 73463 h 336988"/>
                  <a:gd name="connsiteX50" fmla="*/ 56758 w 298823"/>
                  <a:gd name="connsiteY50" fmla="*/ 49650 h 336988"/>
                  <a:gd name="connsiteX51" fmla="*/ 46241 w 298823"/>
                  <a:gd name="connsiteY51" fmla="*/ 18716 h 336988"/>
                  <a:gd name="connsiteX52" fmla="*/ 18129 w 298823"/>
                  <a:gd name="connsiteY52" fmla="*/ 45142 h 336988"/>
                  <a:gd name="connsiteX53" fmla="*/ 44588 w 298823"/>
                  <a:gd name="connsiteY53" fmla="*/ 109486 h 336988"/>
                  <a:gd name="connsiteX54" fmla="*/ 67077 w 298823"/>
                  <a:gd name="connsiteY54" fmla="*/ 113425 h 336988"/>
                  <a:gd name="connsiteX55" fmla="*/ 59140 w 298823"/>
                  <a:gd name="connsiteY55" fmla="*/ 95041 h 336988"/>
                  <a:gd name="connsiteX56" fmla="*/ 48556 w 298823"/>
                  <a:gd name="connsiteY56" fmla="*/ 91102 h 336988"/>
                  <a:gd name="connsiteX57" fmla="*/ 34004 w 298823"/>
                  <a:gd name="connsiteY57" fmla="*/ 71405 h 336988"/>
                  <a:gd name="connsiteX58" fmla="*/ 37973 w 298823"/>
                  <a:gd name="connsiteY58" fmla="*/ 47768 h 336988"/>
                  <a:gd name="connsiteX59" fmla="*/ 81629 w 298823"/>
                  <a:gd name="connsiteY59" fmla="*/ 37263 h 336988"/>
                  <a:gd name="connsiteX60" fmla="*/ 84275 w 298823"/>
                  <a:gd name="connsiteY60" fmla="*/ 38577 h 336988"/>
                  <a:gd name="connsiteX61" fmla="*/ 105442 w 298823"/>
                  <a:gd name="connsiteY61" fmla="*/ 56961 h 336988"/>
                  <a:gd name="connsiteX62" fmla="*/ 113379 w 298823"/>
                  <a:gd name="connsiteY62" fmla="*/ 75345 h 336988"/>
                  <a:gd name="connsiteX63" fmla="*/ 84275 w 298823"/>
                  <a:gd name="connsiteY63" fmla="*/ 18880 h 336988"/>
                  <a:gd name="connsiteX64" fmla="*/ 46241 w 298823"/>
                  <a:gd name="connsiteY64" fmla="*/ 18716 h 336988"/>
                  <a:gd name="connsiteX65" fmla="*/ 64058 w 298823"/>
                  <a:gd name="connsiteY65" fmla="*/ 0 h 336988"/>
                  <a:gd name="connsiteX66" fmla="*/ 89065 w 298823"/>
                  <a:gd name="connsiteY66" fmla="*/ 5387 h 336988"/>
                  <a:gd name="connsiteX67" fmla="*/ 123284 w 298823"/>
                  <a:gd name="connsiteY67" fmla="*/ 89604 h 336988"/>
                  <a:gd name="connsiteX68" fmla="*/ 120652 w 298823"/>
                  <a:gd name="connsiteY68" fmla="*/ 94867 h 336988"/>
                  <a:gd name="connsiteX69" fmla="*/ 121968 w 298823"/>
                  <a:gd name="connsiteY69" fmla="*/ 98815 h 336988"/>
                  <a:gd name="connsiteX70" fmla="*/ 133813 w 298823"/>
                  <a:gd name="connsiteY70" fmla="*/ 90920 h 336988"/>
                  <a:gd name="connsiteX71" fmla="*/ 156188 w 298823"/>
                  <a:gd name="connsiteY71" fmla="*/ 90920 h 336988"/>
                  <a:gd name="connsiteX72" fmla="*/ 164084 w 298823"/>
                  <a:gd name="connsiteY72" fmla="*/ 96183 h 336988"/>
                  <a:gd name="connsiteX73" fmla="*/ 177246 w 298823"/>
                  <a:gd name="connsiteY73" fmla="*/ 84340 h 336988"/>
                  <a:gd name="connsiteX74" fmla="*/ 207517 w 298823"/>
                  <a:gd name="connsiteY74" fmla="*/ 89604 h 336988"/>
                  <a:gd name="connsiteX75" fmla="*/ 220678 w 298823"/>
                  <a:gd name="connsiteY75" fmla="*/ 79077 h 336988"/>
                  <a:gd name="connsiteX76" fmla="*/ 257530 w 298823"/>
                  <a:gd name="connsiteY76" fmla="*/ 94867 h 336988"/>
                  <a:gd name="connsiteX77" fmla="*/ 286485 w 298823"/>
                  <a:gd name="connsiteY77" fmla="*/ 165925 h 336988"/>
                  <a:gd name="connsiteX78" fmla="*/ 281220 w 298823"/>
                  <a:gd name="connsiteY78" fmla="*/ 243561 h 336988"/>
                  <a:gd name="connsiteX79" fmla="*/ 298330 w 298823"/>
                  <a:gd name="connsiteY79" fmla="*/ 289617 h 336988"/>
                  <a:gd name="connsiteX80" fmla="*/ 294382 w 298823"/>
                  <a:gd name="connsiteY80" fmla="*/ 298828 h 336988"/>
                  <a:gd name="connsiteX81" fmla="*/ 198304 w 298823"/>
                  <a:gd name="connsiteY81" fmla="*/ 336988 h 336988"/>
                  <a:gd name="connsiteX82" fmla="*/ 195672 w 298823"/>
                  <a:gd name="connsiteY82" fmla="*/ 336988 h 336988"/>
                  <a:gd name="connsiteX83" fmla="*/ 189091 w 298823"/>
                  <a:gd name="connsiteY83" fmla="*/ 331725 h 336988"/>
                  <a:gd name="connsiteX84" fmla="*/ 170665 w 298823"/>
                  <a:gd name="connsiteY84" fmla="*/ 286985 h 336988"/>
                  <a:gd name="connsiteX85" fmla="*/ 139078 w 298823"/>
                  <a:gd name="connsiteY85" fmla="*/ 269879 h 336988"/>
                  <a:gd name="connsiteX86" fmla="*/ 71955 w 298823"/>
                  <a:gd name="connsiteY86" fmla="*/ 229087 h 336988"/>
                  <a:gd name="connsiteX87" fmla="*/ 58794 w 298823"/>
                  <a:gd name="connsiteY87" fmla="*/ 211980 h 336988"/>
                  <a:gd name="connsiteX88" fmla="*/ 61426 w 298823"/>
                  <a:gd name="connsiteY88" fmla="*/ 189610 h 336988"/>
                  <a:gd name="connsiteX89" fmla="*/ 79852 w 298823"/>
                  <a:gd name="connsiteY89" fmla="*/ 176452 h 336988"/>
                  <a:gd name="connsiteX90" fmla="*/ 90381 w 298823"/>
                  <a:gd name="connsiteY90" fmla="*/ 176452 h 336988"/>
                  <a:gd name="connsiteX91" fmla="*/ 71955 w 298823"/>
                  <a:gd name="connsiteY91" fmla="*/ 127764 h 336988"/>
                  <a:gd name="connsiteX92" fmla="*/ 70639 w 298823"/>
                  <a:gd name="connsiteY92" fmla="*/ 127764 h 336988"/>
                  <a:gd name="connsiteX93" fmla="*/ 64058 w 298823"/>
                  <a:gd name="connsiteY93" fmla="*/ 129080 h 336988"/>
                  <a:gd name="connsiteX94" fmla="*/ 39052 w 298823"/>
                  <a:gd name="connsiteY94" fmla="*/ 123817 h 336988"/>
                  <a:gd name="connsiteX95" fmla="*/ 4832 w 298823"/>
                  <a:gd name="connsiteY95" fmla="*/ 39600 h 336988"/>
                  <a:gd name="connsiteX96" fmla="*/ 64058 w 298823"/>
                  <a:gd name="connsiteY96" fmla="*/ 0 h 336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98823" h="336988">
                    <a:moveTo>
                      <a:pt x="83998" y="191940"/>
                    </a:moveTo>
                    <a:cubicBezTo>
                      <a:pt x="80426" y="192912"/>
                      <a:pt x="77179" y="195178"/>
                      <a:pt x="75231" y="198416"/>
                    </a:cubicBezTo>
                    <a:cubicBezTo>
                      <a:pt x="72633" y="201006"/>
                      <a:pt x="72633" y="204891"/>
                      <a:pt x="73932" y="208776"/>
                    </a:cubicBezTo>
                    <a:cubicBezTo>
                      <a:pt x="73932" y="212662"/>
                      <a:pt x="76530" y="215252"/>
                      <a:pt x="80426" y="217842"/>
                    </a:cubicBezTo>
                    <a:lnTo>
                      <a:pt x="115496" y="238563"/>
                    </a:lnTo>
                    <a:cubicBezTo>
                      <a:pt x="115496" y="237268"/>
                      <a:pt x="114197" y="235973"/>
                      <a:pt x="114197" y="233383"/>
                    </a:cubicBezTo>
                    <a:cubicBezTo>
                      <a:pt x="114197" y="233383"/>
                      <a:pt x="114197" y="233383"/>
                      <a:pt x="98611" y="195826"/>
                    </a:cubicBezTo>
                    <a:cubicBezTo>
                      <a:pt x="98611" y="195826"/>
                      <a:pt x="98611" y="195826"/>
                      <a:pt x="94714" y="193235"/>
                    </a:cubicBezTo>
                    <a:cubicBezTo>
                      <a:pt x="91467" y="191293"/>
                      <a:pt x="87570" y="190969"/>
                      <a:pt x="83998" y="191940"/>
                    </a:cubicBezTo>
                    <a:close/>
                    <a:moveTo>
                      <a:pt x="73603" y="53869"/>
                    </a:moveTo>
                    <a:cubicBezTo>
                      <a:pt x="65732" y="56499"/>
                      <a:pt x="63108" y="64390"/>
                      <a:pt x="65732" y="70965"/>
                    </a:cubicBezTo>
                    <a:cubicBezTo>
                      <a:pt x="65732" y="70965"/>
                      <a:pt x="65732" y="70965"/>
                      <a:pt x="127388" y="227467"/>
                    </a:cubicBezTo>
                    <a:cubicBezTo>
                      <a:pt x="136570" y="251139"/>
                      <a:pt x="154936" y="266921"/>
                      <a:pt x="178549" y="274812"/>
                    </a:cubicBezTo>
                    <a:cubicBezTo>
                      <a:pt x="181173" y="274812"/>
                      <a:pt x="182484" y="276127"/>
                      <a:pt x="183796" y="278757"/>
                    </a:cubicBezTo>
                    <a:cubicBezTo>
                      <a:pt x="183796" y="278757"/>
                      <a:pt x="183796" y="278757"/>
                      <a:pt x="199538" y="319526"/>
                    </a:cubicBezTo>
                    <a:lnTo>
                      <a:pt x="282183" y="286648"/>
                    </a:lnTo>
                    <a:cubicBezTo>
                      <a:pt x="282183" y="286648"/>
                      <a:pt x="282183" y="286648"/>
                      <a:pt x="266441" y="245879"/>
                    </a:cubicBezTo>
                    <a:cubicBezTo>
                      <a:pt x="265129" y="243248"/>
                      <a:pt x="265129" y="241933"/>
                      <a:pt x="266441" y="239303"/>
                    </a:cubicBezTo>
                    <a:cubicBezTo>
                      <a:pt x="279559" y="218261"/>
                      <a:pt x="280871" y="193273"/>
                      <a:pt x="271689" y="170916"/>
                    </a:cubicBezTo>
                    <a:cubicBezTo>
                      <a:pt x="271689" y="170916"/>
                      <a:pt x="271689" y="170916"/>
                      <a:pt x="244140" y="99898"/>
                    </a:cubicBezTo>
                    <a:cubicBezTo>
                      <a:pt x="241517" y="92008"/>
                      <a:pt x="233646" y="89377"/>
                      <a:pt x="225775" y="92008"/>
                    </a:cubicBezTo>
                    <a:cubicBezTo>
                      <a:pt x="219215" y="94638"/>
                      <a:pt x="215280" y="102529"/>
                      <a:pt x="217904" y="110419"/>
                    </a:cubicBezTo>
                    <a:cubicBezTo>
                      <a:pt x="217904" y="110419"/>
                      <a:pt x="217904" y="110419"/>
                      <a:pt x="229710" y="138037"/>
                    </a:cubicBezTo>
                    <a:cubicBezTo>
                      <a:pt x="231022" y="141983"/>
                      <a:pt x="228398" y="145928"/>
                      <a:pt x="225775" y="147243"/>
                    </a:cubicBezTo>
                    <a:cubicBezTo>
                      <a:pt x="221839" y="149874"/>
                      <a:pt x="217904" y="147243"/>
                      <a:pt x="215280" y="143298"/>
                    </a:cubicBezTo>
                    <a:cubicBezTo>
                      <a:pt x="215280" y="143298"/>
                      <a:pt x="215280" y="143298"/>
                      <a:pt x="204785" y="115680"/>
                    </a:cubicBezTo>
                    <a:cubicBezTo>
                      <a:pt x="204785" y="114365"/>
                      <a:pt x="204785" y="114365"/>
                      <a:pt x="203474" y="113050"/>
                    </a:cubicBezTo>
                    <a:cubicBezTo>
                      <a:pt x="203474" y="113050"/>
                      <a:pt x="203474" y="113050"/>
                      <a:pt x="200850" y="105159"/>
                    </a:cubicBezTo>
                    <a:cubicBezTo>
                      <a:pt x="199538" y="102529"/>
                      <a:pt x="196914" y="99898"/>
                      <a:pt x="192979" y="98583"/>
                    </a:cubicBezTo>
                    <a:cubicBezTo>
                      <a:pt x="190355" y="95953"/>
                      <a:pt x="186420" y="95953"/>
                      <a:pt x="182484" y="97268"/>
                    </a:cubicBezTo>
                    <a:cubicBezTo>
                      <a:pt x="178549" y="98583"/>
                      <a:pt x="175925" y="101213"/>
                      <a:pt x="174613" y="105159"/>
                    </a:cubicBezTo>
                    <a:cubicBezTo>
                      <a:pt x="173302" y="109104"/>
                      <a:pt x="173302" y="113050"/>
                      <a:pt x="174613" y="115680"/>
                    </a:cubicBezTo>
                    <a:cubicBezTo>
                      <a:pt x="174613" y="115680"/>
                      <a:pt x="174613" y="115680"/>
                      <a:pt x="190355" y="155134"/>
                    </a:cubicBezTo>
                    <a:cubicBezTo>
                      <a:pt x="191667" y="159080"/>
                      <a:pt x="190355" y="163025"/>
                      <a:pt x="186420" y="164340"/>
                    </a:cubicBezTo>
                    <a:cubicBezTo>
                      <a:pt x="182484" y="165655"/>
                      <a:pt x="178549" y="164340"/>
                      <a:pt x="177237" y="160395"/>
                    </a:cubicBezTo>
                    <a:cubicBezTo>
                      <a:pt x="177237" y="160395"/>
                      <a:pt x="177237" y="160395"/>
                      <a:pt x="157560" y="111735"/>
                    </a:cubicBezTo>
                    <a:cubicBezTo>
                      <a:pt x="156248" y="107789"/>
                      <a:pt x="153624" y="105159"/>
                      <a:pt x="149689" y="103844"/>
                    </a:cubicBezTo>
                    <a:cubicBezTo>
                      <a:pt x="147065" y="102529"/>
                      <a:pt x="143130" y="102529"/>
                      <a:pt x="139194" y="103844"/>
                    </a:cubicBezTo>
                    <a:cubicBezTo>
                      <a:pt x="132635" y="106474"/>
                      <a:pt x="128699" y="114365"/>
                      <a:pt x="131323" y="122256"/>
                    </a:cubicBezTo>
                    <a:cubicBezTo>
                      <a:pt x="131323" y="122256"/>
                      <a:pt x="131323" y="122256"/>
                      <a:pt x="149689" y="169601"/>
                    </a:cubicBezTo>
                    <a:cubicBezTo>
                      <a:pt x="151000" y="173546"/>
                      <a:pt x="149689" y="177491"/>
                      <a:pt x="145753" y="178807"/>
                    </a:cubicBezTo>
                    <a:cubicBezTo>
                      <a:pt x="141818" y="180122"/>
                      <a:pt x="137882" y="178807"/>
                      <a:pt x="136570" y="174861"/>
                    </a:cubicBezTo>
                    <a:cubicBezTo>
                      <a:pt x="136570" y="174861"/>
                      <a:pt x="136570" y="174861"/>
                      <a:pt x="118205" y="127516"/>
                    </a:cubicBezTo>
                    <a:cubicBezTo>
                      <a:pt x="118205" y="127516"/>
                      <a:pt x="118205" y="127516"/>
                      <a:pt x="91968" y="61759"/>
                    </a:cubicBezTo>
                    <a:cubicBezTo>
                      <a:pt x="90657" y="57814"/>
                      <a:pt x="88033" y="55184"/>
                      <a:pt x="84753" y="53869"/>
                    </a:cubicBezTo>
                    <a:cubicBezTo>
                      <a:pt x="81474" y="52554"/>
                      <a:pt x="77538" y="52554"/>
                      <a:pt x="73603" y="53869"/>
                    </a:cubicBezTo>
                    <a:close/>
                    <a:moveTo>
                      <a:pt x="56758" y="49650"/>
                    </a:moveTo>
                    <a:cubicBezTo>
                      <a:pt x="54036" y="50903"/>
                      <a:pt x="51315" y="53410"/>
                      <a:pt x="49954" y="55917"/>
                    </a:cubicBezTo>
                    <a:cubicBezTo>
                      <a:pt x="47233" y="59677"/>
                      <a:pt x="47233" y="63437"/>
                      <a:pt x="48594" y="67197"/>
                    </a:cubicBezTo>
                    <a:cubicBezTo>
                      <a:pt x="48594" y="69703"/>
                      <a:pt x="49954" y="72210"/>
                      <a:pt x="51315" y="73463"/>
                    </a:cubicBezTo>
                    <a:cubicBezTo>
                      <a:pt x="48594" y="64690"/>
                      <a:pt x="51315" y="55917"/>
                      <a:pt x="56758" y="49650"/>
                    </a:cubicBezTo>
                    <a:close/>
                    <a:moveTo>
                      <a:pt x="46241" y="18716"/>
                    </a:moveTo>
                    <a:cubicBezTo>
                      <a:pt x="34335" y="23476"/>
                      <a:pt x="24082" y="32668"/>
                      <a:pt x="18129" y="45142"/>
                    </a:cubicBezTo>
                    <a:cubicBezTo>
                      <a:pt x="7546" y="70092"/>
                      <a:pt x="19452" y="98981"/>
                      <a:pt x="44588" y="109486"/>
                    </a:cubicBezTo>
                    <a:cubicBezTo>
                      <a:pt x="52525" y="113425"/>
                      <a:pt x="59140" y="114738"/>
                      <a:pt x="67077" y="113425"/>
                    </a:cubicBezTo>
                    <a:cubicBezTo>
                      <a:pt x="67077" y="113425"/>
                      <a:pt x="67077" y="113425"/>
                      <a:pt x="59140" y="95041"/>
                    </a:cubicBezTo>
                    <a:cubicBezTo>
                      <a:pt x="55171" y="93728"/>
                      <a:pt x="52525" y="92415"/>
                      <a:pt x="48556" y="91102"/>
                    </a:cubicBezTo>
                    <a:cubicBezTo>
                      <a:pt x="41942" y="87163"/>
                      <a:pt x="36650" y="79284"/>
                      <a:pt x="34004" y="71405"/>
                    </a:cubicBezTo>
                    <a:cubicBezTo>
                      <a:pt x="31358" y="63526"/>
                      <a:pt x="32681" y="54335"/>
                      <a:pt x="37973" y="47768"/>
                    </a:cubicBezTo>
                    <a:cubicBezTo>
                      <a:pt x="47233" y="33324"/>
                      <a:pt x="65754" y="28072"/>
                      <a:pt x="81629" y="37263"/>
                    </a:cubicBezTo>
                    <a:cubicBezTo>
                      <a:pt x="81629" y="37263"/>
                      <a:pt x="82952" y="37263"/>
                      <a:pt x="84275" y="38577"/>
                    </a:cubicBezTo>
                    <a:cubicBezTo>
                      <a:pt x="93536" y="41203"/>
                      <a:pt x="101473" y="47768"/>
                      <a:pt x="105442" y="56961"/>
                    </a:cubicBezTo>
                    <a:cubicBezTo>
                      <a:pt x="105442" y="56961"/>
                      <a:pt x="105442" y="56961"/>
                      <a:pt x="113379" y="75345"/>
                    </a:cubicBezTo>
                    <a:cubicBezTo>
                      <a:pt x="118671" y="53021"/>
                      <a:pt x="106765" y="28072"/>
                      <a:pt x="84275" y="18880"/>
                    </a:cubicBezTo>
                    <a:cubicBezTo>
                      <a:pt x="71708" y="13627"/>
                      <a:pt x="58147" y="13956"/>
                      <a:pt x="46241" y="18716"/>
                    </a:cubicBezTo>
                    <a:close/>
                    <a:moveTo>
                      <a:pt x="64058" y="0"/>
                    </a:moveTo>
                    <a:cubicBezTo>
                      <a:pt x="72366" y="42"/>
                      <a:pt x="80839" y="1769"/>
                      <a:pt x="89065" y="5387"/>
                    </a:cubicBezTo>
                    <a:cubicBezTo>
                      <a:pt x="121968" y="18546"/>
                      <a:pt x="137762" y="56707"/>
                      <a:pt x="123284" y="89604"/>
                    </a:cubicBezTo>
                    <a:cubicBezTo>
                      <a:pt x="121968" y="90920"/>
                      <a:pt x="121968" y="93551"/>
                      <a:pt x="120652" y="94867"/>
                    </a:cubicBezTo>
                    <a:cubicBezTo>
                      <a:pt x="120652" y="94867"/>
                      <a:pt x="120652" y="94867"/>
                      <a:pt x="121968" y="98815"/>
                    </a:cubicBezTo>
                    <a:cubicBezTo>
                      <a:pt x="124601" y="94867"/>
                      <a:pt x="128549" y="92236"/>
                      <a:pt x="133813" y="90920"/>
                    </a:cubicBezTo>
                    <a:cubicBezTo>
                      <a:pt x="140394" y="88288"/>
                      <a:pt x="148291" y="88288"/>
                      <a:pt x="156188" y="90920"/>
                    </a:cubicBezTo>
                    <a:cubicBezTo>
                      <a:pt x="158820" y="92236"/>
                      <a:pt x="161452" y="93551"/>
                      <a:pt x="164084" y="96183"/>
                    </a:cubicBezTo>
                    <a:cubicBezTo>
                      <a:pt x="166717" y="90920"/>
                      <a:pt x="171981" y="86972"/>
                      <a:pt x="177246" y="84340"/>
                    </a:cubicBezTo>
                    <a:cubicBezTo>
                      <a:pt x="187775" y="80393"/>
                      <a:pt x="199620" y="83024"/>
                      <a:pt x="207517" y="89604"/>
                    </a:cubicBezTo>
                    <a:cubicBezTo>
                      <a:pt x="210149" y="85656"/>
                      <a:pt x="215414" y="80393"/>
                      <a:pt x="220678" y="79077"/>
                    </a:cubicBezTo>
                    <a:cubicBezTo>
                      <a:pt x="235156" y="72497"/>
                      <a:pt x="252265" y="80393"/>
                      <a:pt x="257530" y="94867"/>
                    </a:cubicBezTo>
                    <a:cubicBezTo>
                      <a:pt x="257530" y="94867"/>
                      <a:pt x="257530" y="94867"/>
                      <a:pt x="286485" y="165925"/>
                    </a:cubicBezTo>
                    <a:cubicBezTo>
                      <a:pt x="295698" y="190926"/>
                      <a:pt x="294382" y="219875"/>
                      <a:pt x="281220" y="243561"/>
                    </a:cubicBezTo>
                    <a:cubicBezTo>
                      <a:pt x="281220" y="243561"/>
                      <a:pt x="281220" y="243561"/>
                      <a:pt x="298330" y="289617"/>
                    </a:cubicBezTo>
                    <a:cubicBezTo>
                      <a:pt x="299646" y="292249"/>
                      <a:pt x="298330" y="297512"/>
                      <a:pt x="294382" y="298828"/>
                    </a:cubicBezTo>
                    <a:cubicBezTo>
                      <a:pt x="294382" y="298828"/>
                      <a:pt x="294382" y="298828"/>
                      <a:pt x="198304" y="336988"/>
                    </a:cubicBezTo>
                    <a:cubicBezTo>
                      <a:pt x="196988" y="336988"/>
                      <a:pt x="196988" y="336988"/>
                      <a:pt x="195672" y="336988"/>
                    </a:cubicBezTo>
                    <a:cubicBezTo>
                      <a:pt x="193039" y="336988"/>
                      <a:pt x="190407" y="335672"/>
                      <a:pt x="189091" y="331725"/>
                    </a:cubicBezTo>
                    <a:cubicBezTo>
                      <a:pt x="189091" y="331725"/>
                      <a:pt x="189091" y="331725"/>
                      <a:pt x="170665" y="286985"/>
                    </a:cubicBezTo>
                    <a:cubicBezTo>
                      <a:pt x="158820" y="284353"/>
                      <a:pt x="148291" y="277774"/>
                      <a:pt x="139078" y="269879"/>
                    </a:cubicBezTo>
                    <a:cubicBezTo>
                      <a:pt x="139078" y="269879"/>
                      <a:pt x="139078" y="269879"/>
                      <a:pt x="71955" y="229087"/>
                    </a:cubicBezTo>
                    <a:cubicBezTo>
                      <a:pt x="65375" y="225139"/>
                      <a:pt x="60110" y="218560"/>
                      <a:pt x="58794" y="211980"/>
                    </a:cubicBezTo>
                    <a:cubicBezTo>
                      <a:pt x="57477" y="204085"/>
                      <a:pt x="57477" y="196190"/>
                      <a:pt x="61426" y="189610"/>
                    </a:cubicBezTo>
                    <a:cubicBezTo>
                      <a:pt x="65375" y="183031"/>
                      <a:pt x="71955" y="179083"/>
                      <a:pt x="79852" y="176452"/>
                    </a:cubicBezTo>
                    <a:cubicBezTo>
                      <a:pt x="83800" y="176452"/>
                      <a:pt x="87749" y="175136"/>
                      <a:pt x="90381" y="176452"/>
                    </a:cubicBezTo>
                    <a:cubicBezTo>
                      <a:pt x="90381" y="176452"/>
                      <a:pt x="90381" y="176452"/>
                      <a:pt x="71955" y="127764"/>
                    </a:cubicBezTo>
                    <a:cubicBezTo>
                      <a:pt x="71955" y="127764"/>
                      <a:pt x="70639" y="127764"/>
                      <a:pt x="70639" y="127764"/>
                    </a:cubicBezTo>
                    <a:cubicBezTo>
                      <a:pt x="68007" y="129080"/>
                      <a:pt x="66691" y="129080"/>
                      <a:pt x="64058" y="129080"/>
                    </a:cubicBezTo>
                    <a:cubicBezTo>
                      <a:pt x="56161" y="129080"/>
                      <a:pt x="46948" y="126448"/>
                      <a:pt x="39052" y="123817"/>
                    </a:cubicBezTo>
                    <a:cubicBezTo>
                      <a:pt x="6148" y="109342"/>
                      <a:pt x="-8329" y="71182"/>
                      <a:pt x="4832" y="39600"/>
                    </a:cubicBezTo>
                    <a:cubicBezTo>
                      <a:pt x="15690" y="14928"/>
                      <a:pt x="39134" y="-123"/>
                      <a:pt x="6405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00"/>
              </a:p>
            </p:txBody>
          </p:sp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358B3716-8D4C-479E-9DFA-745854E94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838" y="14485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1668-2259-4F34-A712-85F8C34D4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8BFC82-2E1F-62F8-659A-058F196E7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6" y="1206908"/>
            <a:ext cx="8157002" cy="13977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713837-F094-BB45-A93B-CAF5336C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6" y="2726053"/>
            <a:ext cx="6736940" cy="14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2397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A482817-D5CD-4394-B314-E98F4096DBE1}"/>
              </a:ext>
            </a:extLst>
          </p:cNvPr>
          <p:cNvGrpSpPr/>
          <p:nvPr/>
        </p:nvGrpSpPr>
        <p:grpSpPr>
          <a:xfrm flipH="1" flipV="1">
            <a:off x="1547109" y="2126860"/>
            <a:ext cx="10666733" cy="1262922"/>
            <a:chOff x="-1618514" y="2440302"/>
            <a:chExt cx="10666733" cy="1262922"/>
          </a:xfrm>
        </p:grpSpPr>
        <p:cxnSp>
          <p:nvCxnSpPr>
            <p:cNvPr id="43" name="Group 42">
              <a:extLst>
                <a:ext uri="{FF2B5EF4-FFF2-40B4-BE49-F238E27FC236}">
                  <a16:creationId xmlns:a16="http://schemas.microsoft.com/office/drawing/2014/main" id="{5903D736-12C8-45AB-8400-CA6DE231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618514" y="2441360"/>
              <a:ext cx="10656636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roup 43">
              <a:extLst>
                <a:ext uri="{FF2B5EF4-FFF2-40B4-BE49-F238E27FC236}">
                  <a16:creationId xmlns:a16="http://schemas.microsoft.com/office/drawing/2014/main" id="{02A47BE2-406E-4092-AEEB-3A3ECAE54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roup 44">
              <a:extLst>
                <a:ext uri="{FF2B5EF4-FFF2-40B4-BE49-F238E27FC236}">
                  <a16:creationId xmlns:a16="http://schemas.microsoft.com/office/drawing/2014/main" id="{78ABB4BC-EC79-4D53-BFB2-3DD674C41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Group 65">
            <a:extLst>
              <a:ext uri="{FF2B5EF4-FFF2-40B4-BE49-F238E27FC236}">
                <a16:creationId xmlns:a16="http://schemas.microsoft.com/office/drawing/2014/main" id="{47BB58BA-7236-445E-B4DF-2081855AD18D}"/>
              </a:ext>
            </a:extLst>
          </p:cNvPr>
          <p:cNvSpPr/>
          <p:nvPr/>
        </p:nvSpPr>
        <p:spPr>
          <a:xfrm>
            <a:off x="11583527" y="0"/>
            <a:ext cx="630315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Group 67">
            <a:extLst>
              <a:ext uri="{FF2B5EF4-FFF2-40B4-BE49-F238E27FC236}">
                <a16:creationId xmlns:a16="http://schemas.microsoft.com/office/drawing/2014/main" id="{5656E204-B287-4F10-82D5-DC61E48784F8}"/>
              </a:ext>
            </a:extLst>
          </p:cNvPr>
          <p:cNvSpPr/>
          <p:nvPr/>
        </p:nvSpPr>
        <p:spPr>
          <a:xfrm>
            <a:off x="0" y="6227685"/>
            <a:ext cx="700053" cy="630315"/>
          </a:xfrm>
          <a:prstGeom prst="rect">
            <a:avLst/>
          </a:prstGeom>
          <a:solidFill>
            <a:srgbClr val="2D6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roup 28">
            <a:extLst>
              <a:ext uri="{FF2B5EF4-FFF2-40B4-BE49-F238E27FC236}">
                <a16:creationId xmlns:a16="http://schemas.microsoft.com/office/drawing/2014/main" id="{0BE59C38-0D67-4020-B350-57D13C90B3D8}"/>
              </a:ext>
            </a:extLst>
          </p:cNvPr>
          <p:cNvSpPr txBox="1"/>
          <p:nvPr/>
        </p:nvSpPr>
        <p:spPr>
          <a:xfrm>
            <a:off x="1764612" y="3721294"/>
            <a:ext cx="2203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Git-hub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데이터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4EF963-CC3E-4E17-94E0-3C8F924E4D4D}"/>
              </a:ext>
            </a:extLst>
          </p:cNvPr>
          <p:cNvGrpSpPr/>
          <p:nvPr/>
        </p:nvGrpSpPr>
        <p:grpSpPr>
          <a:xfrm>
            <a:off x="0" y="1939041"/>
            <a:ext cx="6552285" cy="1262922"/>
            <a:chOff x="2495934" y="2440302"/>
            <a:chExt cx="6552285" cy="1262922"/>
          </a:xfrm>
        </p:grpSpPr>
        <p:cxnSp>
          <p:nvCxnSpPr>
            <p:cNvPr id="32" name="Group 31">
              <a:extLst>
                <a:ext uri="{FF2B5EF4-FFF2-40B4-BE49-F238E27FC236}">
                  <a16:creationId xmlns:a16="http://schemas.microsoft.com/office/drawing/2014/main" id="{0420A8CB-FA64-47B0-97BD-FDA18B8CE1B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34" y="2441360"/>
              <a:ext cx="6542188" cy="0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roup 32">
              <a:extLst>
                <a:ext uri="{FF2B5EF4-FFF2-40B4-BE49-F238E27FC236}">
                  <a16:creationId xmlns:a16="http://schemas.microsoft.com/office/drawing/2014/main" id="{AC591168-5AAE-4BA9-A2AA-D52DA0BDB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586" y="2497138"/>
              <a:ext cx="0" cy="1206086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roup 33">
              <a:extLst>
                <a:ext uri="{FF2B5EF4-FFF2-40B4-BE49-F238E27FC236}">
                  <a16:creationId xmlns:a16="http://schemas.microsoft.com/office/drawing/2014/main" id="{E63B23E9-64F3-4C9A-95F6-12CB388B6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8399" y="2440302"/>
              <a:ext cx="259820" cy="83824"/>
            </a:xfrm>
            <a:prstGeom prst="line">
              <a:avLst/>
            </a:prstGeom>
            <a:ln w="57150">
              <a:solidFill>
                <a:srgbClr val="2D6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roup 2">
            <a:extLst>
              <a:ext uri="{FF2B5EF4-FFF2-40B4-BE49-F238E27FC236}">
                <a16:creationId xmlns:a16="http://schemas.microsoft.com/office/drawing/2014/main" id="{06FAE3A3-2AFE-8A10-3920-03F29320BAF6}"/>
              </a:ext>
            </a:extLst>
          </p:cNvPr>
          <p:cNvSpPr txBox="1"/>
          <p:nvPr/>
        </p:nvSpPr>
        <p:spPr>
          <a:xfrm>
            <a:off x="911880" y="2217250"/>
            <a:ext cx="6136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데이터 및 모델 </a:t>
            </a:r>
            <a:endParaRPr lang="en-US" altLang="ko-KR" sz="48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25333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데이터 수집 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0CD68EE4-A168-42FB-A721-CE35E4C7C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347045"/>
              </p:ext>
            </p:extLst>
          </p:nvPr>
        </p:nvGraphicFramePr>
        <p:xfrm>
          <a:off x="345233" y="1826712"/>
          <a:ext cx="11489098" cy="3403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2924">
                  <a:extLst>
                    <a:ext uri="{9D8B030D-6E8A-4147-A177-3AD203B41FA5}">
                      <a16:colId xmlns:a16="http://schemas.microsoft.com/office/drawing/2014/main" val="1702613731"/>
                    </a:ext>
                  </a:extLst>
                </a:gridCol>
                <a:gridCol w="2919443">
                  <a:extLst>
                    <a:ext uri="{9D8B030D-6E8A-4147-A177-3AD203B41FA5}">
                      <a16:colId xmlns:a16="http://schemas.microsoft.com/office/drawing/2014/main" val="735843658"/>
                    </a:ext>
                  </a:extLst>
                </a:gridCol>
                <a:gridCol w="2492312">
                  <a:extLst>
                    <a:ext uri="{9D8B030D-6E8A-4147-A177-3AD203B41FA5}">
                      <a16:colId xmlns:a16="http://schemas.microsoft.com/office/drawing/2014/main" val="2279781454"/>
                    </a:ext>
                  </a:extLst>
                </a:gridCol>
                <a:gridCol w="3144419">
                  <a:extLst>
                    <a:ext uri="{9D8B030D-6E8A-4147-A177-3AD203B41FA5}">
                      <a16:colId xmlns:a16="http://schemas.microsoft.com/office/drawing/2014/main" val="3094033826"/>
                    </a:ext>
                  </a:extLst>
                </a:gridCol>
              </a:tblGrid>
              <a:tr h="48617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Git-hub</a:t>
                      </a:r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gibiee</a:t>
                      </a:r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Trash_Classification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117502"/>
                  </a:ext>
                </a:extLst>
              </a:tr>
              <a:tr h="4861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Cardboard / </a:t>
                      </a:r>
                      <a:r>
                        <a:rPr lang="ko-KR" altLang="en-US" dirty="0"/>
                        <a:t>박스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512 * 384 / jpg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403 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600046"/>
                  </a:ext>
                </a:extLst>
              </a:tr>
              <a:tr h="4861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Glass / </a:t>
                      </a:r>
                      <a:r>
                        <a:rPr lang="ko-KR" altLang="en-US" dirty="0"/>
                        <a:t>유리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512 * 384 / jpg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501 </a:t>
                      </a:r>
                      <a:r>
                        <a:rPr lang="ko-KR" altLang="en-US"/>
                        <a:t>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332046"/>
                  </a:ext>
                </a:extLst>
              </a:tr>
              <a:tr h="486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Metal / </a:t>
                      </a:r>
                      <a:r>
                        <a:rPr lang="ko-KR" altLang="en-US" dirty="0"/>
                        <a:t>고철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512 * 384 / jpg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410  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500538"/>
                  </a:ext>
                </a:extLst>
              </a:tr>
              <a:tr h="486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Paper / </a:t>
                      </a:r>
                      <a:r>
                        <a:rPr lang="ko-KR" altLang="en-US" dirty="0"/>
                        <a:t>종이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512 * 384 / jpg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594 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424604"/>
                  </a:ext>
                </a:extLst>
              </a:tr>
              <a:tr h="486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Plastic / </a:t>
                      </a:r>
                      <a:r>
                        <a:rPr lang="ko-KR" altLang="en-US" dirty="0"/>
                        <a:t>플라스틱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512 * 384 / jpg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482 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24"/>
                  </a:ext>
                </a:extLst>
              </a:tr>
              <a:tr h="4861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Trash / </a:t>
                      </a:r>
                      <a:r>
                        <a:rPr lang="ko-KR" altLang="en-US" dirty="0"/>
                        <a:t>일반 쓰레기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512 * 384 / jpg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137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02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27006"/>
      </p:ext>
    </p:extLst>
  </p:cSld>
  <p:clrMapOvr>
    <a:masterClrMapping/>
  </p:clrMapOvr>
  <p:transition spd="slow" advClick="0" advTm="2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2">
            <a:extLst>
              <a:ext uri="{FF2B5EF4-FFF2-40B4-BE49-F238E27FC236}">
                <a16:creationId xmlns:a16="http://schemas.microsoft.com/office/drawing/2014/main" id="{90B97702-C94B-4AA0-9B67-4C6A5DF27CC2}"/>
              </a:ext>
            </a:extLst>
          </p:cNvPr>
          <p:cNvSpPr txBox="1"/>
          <p:nvPr/>
        </p:nvSpPr>
        <p:spPr>
          <a:xfrm>
            <a:off x="350026" y="238155"/>
            <a:ext cx="330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모델 학습</a:t>
            </a:r>
            <a:endParaRPr lang="zh-CN" altLang="en-US" sz="3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sp>
        <p:nvSpPr>
          <p:cNvPr id="8" name="Group 2">
            <a:extLst>
              <a:ext uri="{FF2B5EF4-FFF2-40B4-BE49-F238E27FC236}">
                <a16:creationId xmlns:a16="http://schemas.microsoft.com/office/drawing/2014/main" id="{E01941F0-8F31-1A85-A1D2-31146678E390}"/>
              </a:ext>
            </a:extLst>
          </p:cNvPr>
          <p:cNvSpPr txBox="1"/>
          <p:nvPr/>
        </p:nvSpPr>
        <p:spPr>
          <a:xfrm>
            <a:off x="1277641" y="791294"/>
            <a:ext cx="225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rPr>
              <a:t>CNN</a:t>
            </a:r>
            <a:endParaRPr lang="zh-CN" altLang="en-US" sz="2000" dirty="0">
              <a:solidFill>
                <a:srgbClr val="2D66F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0000500000000000000" pitchFamily="2" charset="-122"/>
            </a:endParaRPr>
          </a:p>
        </p:txBody>
      </p:sp>
      <p:cxnSp>
        <p:nvCxnSpPr>
          <p:cNvPr id="18" name="Group 6">
            <a:extLst>
              <a:ext uri="{FF2B5EF4-FFF2-40B4-BE49-F238E27FC236}">
                <a16:creationId xmlns:a16="http://schemas.microsoft.com/office/drawing/2014/main" id="{63E6E028-E87A-027C-4D2E-3C5B47F6B80C}"/>
              </a:ext>
            </a:extLst>
          </p:cNvPr>
          <p:cNvCxnSpPr>
            <a:cxnSpLocks/>
          </p:cNvCxnSpPr>
          <p:nvPr/>
        </p:nvCxnSpPr>
        <p:spPr>
          <a:xfrm>
            <a:off x="2026121" y="1191381"/>
            <a:ext cx="72865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roup 6">
            <a:extLst>
              <a:ext uri="{FF2B5EF4-FFF2-40B4-BE49-F238E27FC236}">
                <a16:creationId xmlns:a16="http://schemas.microsoft.com/office/drawing/2014/main" id="{32314FEA-99B3-342A-F24F-D8C37C03A702}"/>
              </a:ext>
            </a:extLst>
          </p:cNvPr>
          <p:cNvCxnSpPr>
            <a:cxnSpLocks/>
          </p:cNvCxnSpPr>
          <p:nvPr/>
        </p:nvCxnSpPr>
        <p:spPr>
          <a:xfrm>
            <a:off x="5297044" y="1206434"/>
            <a:ext cx="152730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2EAC24B-B32E-2656-1355-87E50B3C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0" y="1514072"/>
            <a:ext cx="3831115" cy="25163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0863A4-CBF2-06DA-C343-B58CE617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93" y="1253994"/>
            <a:ext cx="2733910" cy="2705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8FDAD74-7EAD-8CAA-5875-DB0BB66A4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95" y="4030418"/>
            <a:ext cx="3003641" cy="279355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7024BB0E-BBD1-8628-D9FA-C091EDA0D9A0}"/>
              </a:ext>
            </a:extLst>
          </p:cNvPr>
          <p:cNvGrpSpPr/>
          <p:nvPr/>
        </p:nvGrpSpPr>
        <p:grpSpPr>
          <a:xfrm>
            <a:off x="8094367" y="791294"/>
            <a:ext cx="3839341" cy="6066706"/>
            <a:chOff x="4191086" y="791294"/>
            <a:chExt cx="3839341" cy="6066706"/>
          </a:xfrm>
        </p:grpSpPr>
        <p:sp>
          <p:nvSpPr>
            <p:cNvPr id="9" name="Group 2">
              <a:extLst>
                <a:ext uri="{FF2B5EF4-FFF2-40B4-BE49-F238E27FC236}">
                  <a16:creationId xmlns:a16="http://schemas.microsoft.com/office/drawing/2014/main" id="{2442DFD9-C40D-7FA3-6EEB-AACCC87FEDD0}"/>
                </a:ext>
              </a:extLst>
            </p:cNvPr>
            <p:cNvSpPr txBox="1"/>
            <p:nvPr/>
          </p:nvSpPr>
          <p:spPr>
            <a:xfrm>
              <a:off x="4981736" y="791294"/>
              <a:ext cx="2258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VGG16</a:t>
              </a:r>
              <a:endParaRPr lang="zh-CN" altLang="en-US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498F362-5B08-1F05-E8D2-FB0B16DE7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86" y="1483243"/>
              <a:ext cx="3839341" cy="255525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460EB4-A5A4-E18D-3BDA-90ACF2DC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8115" y="1199419"/>
              <a:ext cx="2783052" cy="32516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B0C741A-A74E-C780-3A79-14222C15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7233" y="4038495"/>
              <a:ext cx="2944817" cy="281950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B39F611-6569-1EB4-5727-03C14962ECE3}"/>
              </a:ext>
            </a:extLst>
          </p:cNvPr>
          <p:cNvGrpSpPr/>
          <p:nvPr/>
        </p:nvGrpSpPr>
        <p:grpSpPr>
          <a:xfrm>
            <a:off x="4209992" y="795277"/>
            <a:ext cx="3832878" cy="6016389"/>
            <a:chOff x="8030427" y="807585"/>
            <a:chExt cx="3832878" cy="6016389"/>
          </a:xfrm>
        </p:grpSpPr>
        <p:sp>
          <p:nvSpPr>
            <p:cNvPr id="11" name="Group 2">
              <a:extLst>
                <a:ext uri="{FF2B5EF4-FFF2-40B4-BE49-F238E27FC236}">
                  <a16:creationId xmlns:a16="http://schemas.microsoft.com/office/drawing/2014/main" id="{80FB0050-3BB3-C850-5F5B-72FD7033884F}"/>
                </a:ext>
              </a:extLst>
            </p:cNvPr>
            <p:cNvSpPr txBox="1"/>
            <p:nvPr/>
          </p:nvSpPr>
          <p:spPr>
            <a:xfrm>
              <a:off x="8817846" y="807585"/>
              <a:ext cx="2258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2D66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0000500000000000000" pitchFamily="2" charset="-122"/>
                </a:rPr>
                <a:t>MobileNet_v2</a:t>
              </a:r>
              <a:endParaRPr lang="zh-CN" altLang="en-US" sz="2000" dirty="0">
                <a:solidFill>
                  <a:srgbClr val="2D66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0000500000000000000" pitchFamily="2" charset="-122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A35D06-709B-F0E1-831C-3A61F8A20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0427" y="1494619"/>
              <a:ext cx="3832878" cy="255525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0AA5F1-5655-9F80-156E-835B5597F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8459" y="1253994"/>
              <a:ext cx="2565348" cy="26815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DA2B62C-5FBF-3E7E-E62D-968018F2A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91153" y="4025289"/>
              <a:ext cx="2878000" cy="2798685"/>
            </a:xfrm>
            <a:prstGeom prst="rect">
              <a:avLst/>
            </a:prstGeom>
          </p:spPr>
        </p:pic>
      </p:grpSp>
      <p:cxnSp>
        <p:nvCxnSpPr>
          <p:cNvPr id="44" name="Group 6">
            <a:extLst>
              <a:ext uri="{FF2B5EF4-FFF2-40B4-BE49-F238E27FC236}">
                <a16:creationId xmlns:a16="http://schemas.microsoft.com/office/drawing/2014/main" id="{23CCA418-5B6E-0F76-53BD-73E3A6701D35}"/>
              </a:ext>
            </a:extLst>
          </p:cNvPr>
          <p:cNvCxnSpPr>
            <a:cxnSpLocks/>
          </p:cNvCxnSpPr>
          <p:nvPr/>
        </p:nvCxnSpPr>
        <p:spPr>
          <a:xfrm>
            <a:off x="9649710" y="1174707"/>
            <a:ext cx="72865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71068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Group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游ゴシック Light"/>
        <a:font script="Hang" typeface="맑은 고딕"/>
        <a:font script="Hans" typeface="Arial Light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515</Words>
  <Application>Microsoft Office PowerPoint</Application>
  <PresentationFormat>와이드스크린</PresentationFormat>
  <Paragraphs>130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맑은 고딕</vt:lpstr>
      <vt:lpstr>Office Group​​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Group</dc:creator>
  <cp:lastModifiedBy>이 성빈</cp:lastModifiedBy>
  <cp:revision>88</cp:revision>
  <dcterms:created xsi:type="dcterms:W3CDTF">2021-02-01T05:38:31Z</dcterms:created>
  <dcterms:modified xsi:type="dcterms:W3CDTF">2022-07-22T05:06:42Z</dcterms:modified>
</cp:coreProperties>
</file>